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19" r:id="rId1"/>
  </p:sldMasterIdLst>
  <p:notesMasterIdLst>
    <p:notesMasterId r:id="rId36"/>
  </p:notesMasterIdLst>
  <p:sldIdLst>
    <p:sldId id="283" r:id="rId2"/>
    <p:sldId id="379" r:id="rId3"/>
    <p:sldId id="342" r:id="rId4"/>
    <p:sldId id="343" r:id="rId5"/>
    <p:sldId id="344" r:id="rId6"/>
    <p:sldId id="345" r:id="rId7"/>
    <p:sldId id="346" r:id="rId8"/>
    <p:sldId id="347" r:id="rId9"/>
    <p:sldId id="284" r:id="rId10"/>
    <p:sldId id="364" r:id="rId11"/>
    <p:sldId id="286" r:id="rId12"/>
    <p:sldId id="361" r:id="rId13"/>
    <p:sldId id="384" r:id="rId14"/>
    <p:sldId id="369" r:id="rId15"/>
    <p:sldId id="370" r:id="rId16"/>
    <p:sldId id="380" r:id="rId17"/>
    <p:sldId id="381" r:id="rId18"/>
    <p:sldId id="378" r:id="rId19"/>
    <p:sldId id="293" r:id="rId20"/>
    <p:sldId id="377" r:id="rId21"/>
    <p:sldId id="386" r:id="rId22"/>
    <p:sldId id="375" r:id="rId23"/>
    <p:sldId id="376" r:id="rId24"/>
    <p:sldId id="385" r:id="rId25"/>
    <p:sldId id="290" r:id="rId26"/>
    <p:sldId id="291" r:id="rId27"/>
    <p:sldId id="374" r:id="rId28"/>
    <p:sldId id="295" r:id="rId29"/>
    <p:sldId id="296" r:id="rId30"/>
    <p:sldId id="298" r:id="rId31"/>
    <p:sldId id="322" r:id="rId32"/>
    <p:sldId id="297" r:id="rId33"/>
    <p:sldId id="366" r:id="rId34"/>
    <p:sldId id="372" r:id="rId35"/>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0C1"/>
    <a:srgbClr val="4E748B"/>
    <a:srgbClr val="000624"/>
    <a:srgbClr val="053573"/>
    <a:srgbClr val="00264C"/>
    <a:srgbClr val="002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D418D-9916-4061-870E-0F8FFF711B73}" v="337" dt="2025-10-13T06:52:48.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3043" autoAdjust="0"/>
  </p:normalViewPr>
  <p:slideViewPr>
    <p:cSldViewPr snapToGrid="0">
      <p:cViewPr varScale="1">
        <p:scale>
          <a:sx n="71" d="100"/>
          <a:sy n="71" d="100"/>
        </p:scale>
        <p:origin x="44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53DAA-1462-4BCD-944C-E564AF557B3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265E032-88F2-41AB-B7C5-549915C74165}">
      <dgm:prSet custT="1"/>
      <dgm:spPr/>
      <dgm:t>
        <a:bodyPr/>
        <a:lstStyle/>
        <a:p>
          <a:pPr>
            <a:lnSpc>
              <a:spcPct val="100000"/>
            </a:lnSpc>
          </a:pPr>
          <a:r>
            <a:rPr lang="nb-NO" sz="2800" dirty="0">
              <a:solidFill>
                <a:schemeClr val="bg1"/>
              </a:solidFill>
            </a:rPr>
            <a:t>1) Fire kriterier for prioritering</a:t>
          </a:r>
          <a:endParaRPr lang="en-US" sz="2800" dirty="0">
            <a:solidFill>
              <a:schemeClr val="bg1"/>
            </a:solidFill>
          </a:endParaRPr>
        </a:p>
      </dgm:t>
    </dgm:pt>
    <dgm:pt modelId="{E5B83C94-6DB4-4A01-B890-47ACF391424C}" type="parTrans" cxnId="{0C11A4CD-D4B4-4918-8D85-C04896399596}">
      <dgm:prSet/>
      <dgm:spPr/>
      <dgm:t>
        <a:bodyPr/>
        <a:lstStyle/>
        <a:p>
          <a:endParaRPr lang="en-US"/>
        </a:p>
      </dgm:t>
    </dgm:pt>
    <dgm:pt modelId="{15B7B6D4-C708-44F4-8D57-12FA5C9595C4}" type="sibTrans" cxnId="{0C11A4CD-D4B4-4918-8D85-C04896399596}">
      <dgm:prSet/>
      <dgm:spPr/>
      <dgm:t>
        <a:bodyPr/>
        <a:lstStyle/>
        <a:p>
          <a:pPr>
            <a:lnSpc>
              <a:spcPct val="100000"/>
            </a:lnSpc>
          </a:pPr>
          <a:endParaRPr lang="en-US"/>
        </a:p>
      </dgm:t>
    </dgm:pt>
    <dgm:pt modelId="{E312562A-54C6-4EB4-B6C5-C32B93476C8A}">
      <dgm:prSet custT="1"/>
      <dgm:spPr/>
      <dgm:t>
        <a:bodyPr/>
        <a:lstStyle/>
        <a:p>
          <a:pPr>
            <a:lnSpc>
              <a:spcPct val="100000"/>
            </a:lnSpc>
          </a:pPr>
          <a:r>
            <a:rPr lang="nb-NO" sz="2800" dirty="0">
              <a:solidFill>
                <a:schemeClr val="bg1"/>
              </a:solidFill>
            </a:rPr>
            <a:t>2) Ny og bedre tilpasset kunnskap</a:t>
          </a:r>
          <a:endParaRPr lang="en-US" sz="2800" dirty="0">
            <a:solidFill>
              <a:schemeClr val="bg1"/>
            </a:solidFill>
          </a:endParaRPr>
        </a:p>
      </dgm:t>
    </dgm:pt>
    <dgm:pt modelId="{A8454F93-A5A7-4D6F-8605-D9288B3FF2CB}" type="parTrans" cxnId="{7AC504D5-BED7-4AD0-AE66-F6A828398068}">
      <dgm:prSet/>
      <dgm:spPr/>
      <dgm:t>
        <a:bodyPr/>
        <a:lstStyle/>
        <a:p>
          <a:endParaRPr lang="en-US"/>
        </a:p>
      </dgm:t>
    </dgm:pt>
    <dgm:pt modelId="{8B7CD2CE-F4DC-40F9-A280-F4F96FCF551D}" type="sibTrans" cxnId="{7AC504D5-BED7-4AD0-AE66-F6A828398068}">
      <dgm:prSet/>
      <dgm:spPr/>
      <dgm:t>
        <a:bodyPr/>
        <a:lstStyle/>
        <a:p>
          <a:pPr>
            <a:lnSpc>
              <a:spcPct val="100000"/>
            </a:lnSpc>
          </a:pPr>
          <a:endParaRPr lang="en-US"/>
        </a:p>
      </dgm:t>
    </dgm:pt>
    <dgm:pt modelId="{E9F79B3D-459C-43E4-87D0-DBB9A43FC235}">
      <dgm:prSet custT="1"/>
      <dgm:spPr/>
      <dgm:t>
        <a:bodyPr/>
        <a:lstStyle/>
        <a:p>
          <a:pPr>
            <a:lnSpc>
              <a:spcPct val="100000"/>
            </a:lnSpc>
          </a:pPr>
          <a:r>
            <a:rPr lang="nb-NO" sz="2800" dirty="0">
              <a:solidFill>
                <a:schemeClr val="bg1"/>
              </a:solidFill>
            </a:rPr>
            <a:t>3) Operativ støtte til kommunene</a:t>
          </a:r>
          <a:endParaRPr lang="en-US" sz="2800" dirty="0">
            <a:solidFill>
              <a:schemeClr val="bg1"/>
            </a:solidFill>
          </a:endParaRPr>
        </a:p>
      </dgm:t>
    </dgm:pt>
    <dgm:pt modelId="{0AC0F010-5066-45EC-B23C-FA4557E8DDE2}" type="parTrans" cxnId="{A1904429-6FD7-4121-9B5D-324E78121A94}">
      <dgm:prSet/>
      <dgm:spPr/>
      <dgm:t>
        <a:bodyPr/>
        <a:lstStyle/>
        <a:p>
          <a:endParaRPr lang="en-US"/>
        </a:p>
      </dgm:t>
    </dgm:pt>
    <dgm:pt modelId="{FEE090E7-D089-4715-A591-8A928BCD97FC}" type="sibTrans" cxnId="{A1904429-6FD7-4121-9B5D-324E78121A94}">
      <dgm:prSet/>
      <dgm:spPr/>
      <dgm:t>
        <a:bodyPr/>
        <a:lstStyle/>
        <a:p>
          <a:pPr>
            <a:lnSpc>
              <a:spcPct val="100000"/>
            </a:lnSpc>
          </a:pPr>
          <a:endParaRPr lang="en-US"/>
        </a:p>
      </dgm:t>
    </dgm:pt>
    <dgm:pt modelId="{4471D444-C790-4703-A627-F0859824AB30}">
      <dgm:prSet custT="1"/>
      <dgm:spPr/>
      <dgm:t>
        <a:bodyPr/>
        <a:lstStyle/>
        <a:p>
          <a:pPr>
            <a:lnSpc>
              <a:spcPct val="100000"/>
            </a:lnSpc>
          </a:pPr>
          <a:r>
            <a:rPr lang="nb-NO" sz="2800" dirty="0">
              <a:solidFill>
                <a:schemeClr val="bg1"/>
              </a:solidFill>
            </a:rPr>
            <a:t>4) Bedre nasjonale beslutningsprosesser</a:t>
          </a:r>
          <a:endParaRPr lang="en-US" sz="2800" dirty="0">
            <a:solidFill>
              <a:schemeClr val="bg1"/>
            </a:solidFill>
          </a:endParaRPr>
        </a:p>
      </dgm:t>
    </dgm:pt>
    <dgm:pt modelId="{C208BA48-340E-40E6-AFE6-D3182CA78E6D}" type="parTrans" cxnId="{6DE6DCB7-0B47-4941-8621-777443BA22A0}">
      <dgm:prSet/>
      <dgm:spPr/>
      <dgm:t>
        <a:bodyPr/>
        <a:lstStyle/>
        <a:p>
          <a:endParaRPr lang="en-US"/>
        </a:p>
      </dgm:t>
    </dgm:pt>
    <dgm:pt modelId="{4C83A80E-5872-40FF-A040-29CFF105AC57}" type="sibTrans" cxnId="{6DE6DCB7-0B47-4941-8621-777443BA22A0}">
      <dgm:prSet/>
      <dgm:spPr/>
      <dgm:t>
        <a:bodyPr/>
        <a:lstStyle/>
        <a:p>
          <a:endParaRPr lang="en-US"/>
        </a:p>
      </dgm:t>
    </dgm:pt>
    <dgm:pt modelId="{F27C145A-58E7-48D8-A2EA-0B2150389BA3}" type="pres">
      <dgm:prSet presAssocID="{59853DAA-1462-4BCD-944C-E564AF557B37}" presName="root" presStyleCnt="0">
        <dgm:presLayoutVars>
          <dgm:dir/>
          <dgm:resizeHandles val="exact"/>
        </dgm:presLayoutVars>
      </dgm:prSet>
      <dgm:spPr/>
    </dgm:pt>
    <dgm:pt modelId="{8C2414D0-ACDE-4514-836A-0824F8859B9A}" type="pres">
      <dgm:prSet presAssocID="{59853DAA-1462-4BCD-944C-E564AF557B37}" presName="container" presStyleCnt="0">
        <dgm:presLayoutVars>
          <dgm:dir/>
          <dgm:resizeHandles val="exact"/>
        </dgm:presLayoutVars>
      </dgm:prSet>
      <dgm:spPr/>
    </dgm:pt>
    <dgm:pt modelId="{F6834429-F20B-4111-AD0B-3FFC7CAE8007}" type="pres">
      <dgm:prSet presAssocID="{D265E032-88F2-41AB-B7C5-549915C74165}" presName="compNode" presStyleCnt="0"/>
      <dgm:spPr/>
    </dgm:pt>
    <dgm:pt modelId="{C8A98024-2EBD-4D2E-BCCC-F062D311C556}" type="pres">
      <dgm:prSet presAssocID="{D265E032-88F2-41AB-B7C5-549915C74165}" presName="iconBgRect" presStyleLbl="bgShp" presStyleIdx="0" presStyleCnt="4"/>
      <dgm:spPr/>
    </dgm:pt>
    <dgm:pt modelId="{5BF28AAE-78F4-4B73-9229-1860A30302AF}" type="pres">
      <dgm:prSet presAssocID="{D265E032-88F2-41AB-B7C5-549915C741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vmerking">
            <a:hlinkClick xmlns:r="http://schemas.openxmlformats.org/officeDocument/2006/relationships" r:id="" action="ppaction://noaction" highlightClick="1"/>
          </dgm14:cNvPr>
        </a:ext>
      </dgm:extLst>
    </dgm:pt>
    <dgm:pt modelId="{680B038A-E225-40DB-97EF-C1DF0BEBA5BD}" type="pres">
      <dgm:prSet presAssocID="{D265E032-88F2-41AB-B7C5-549915C74165}" presName="spaceRect" presStyleCnt="0"/>
      <dgm:spPr/>
    </dgm:pt>
    <dgm:pt modelId="{779D4D94-3973-4A0A-A9A9-971E7FE9A992}" type="pres">
      <dgm:prSet presAssocID="{D265E032-88F2-41AB-B7C5-549915C74165}" presName="textRect" presStyleLbl="revTx" presStyleIdx="0" presStyleCnt="4">
        <dgm:presLayoutVars>
          <dgm:chMax val="1"/>
          <dgm:chPref val="1"/>
        </dgm:presLayoutVars>
      </dgm:prSet>
      <dgm:spPr/>
    </dgm:pt>
    <dgm:pt modelId="{E2FA655A-693E-4F2E-9446-AEB0B8944BDC}" type="pres">
      <dgm:prSet presAssocID="{15B7B6D4-C708-44F4-8D57-12FA5C9595C4}" presName="sibTrans" presStyleLbl="sibTrans2D1" presStyleIdx="0" presStyleCnt="0"/>
      <dgm:spPr/>
    </dgm:pt>
    <dgm:pt modelId="{50AA69E1-7353-433E-8428-50A875309038}" type="pres">
      <dgm:prSet presAssocID="{E312562A-54C6-4EB4-B6C5-C32B93476C8A}" presName="compNode" presStyleCnt="0"/>
      <dgm:spPr/>
    </dgm:pt>
    <dgm:pt modelId="{CCBF5CCF-C958-4EFA-BF90-6CCAF127821C}" type="pres">
      <dgm:prSet presAssocID="{E312562A-54C6-4EB4-B6C5-C32B93476C8A}" presName="iconBgRect" presStyleLbl="bgShp" presStyleIdx="1" presStyleCnt="4"/>
      <dgm:spPr/>
    </dgm:pt>
    <dgm:pt modelId="{C9D81385-6FE8-422E-85AD-3CBD8C468859}" type="pres">
      <dgm:prSet presAssocID="{E312562A-54C6-4EB4-B6C5-C32B93476C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2BE4B8EB-1C8C-49B3-A57E-0AECD1F00DFC}" type="pres">
      <dgm:prSet presAssocID="{E312562A-54C6-4EB4-B6C5-C32B93476C8A}" presName="spaceRect" presStyleCnt="0"/>
      <dgm:spPr/>
    </dgm:pt>
    <dgm:pt modelId="{D0CC0181-25A7-4FCD-980E-61534D288F34}" type="pres">
      <dgm:prSet presAssocID="{E312562A-54C6-4EB4-B6C5-C32B93476C8A}" presName="textRect" presStyleLbl="revTx" presStyleIdx="1" presStyleCnt="4">
        <dgm:presLayoutVars>
          <dgm:chMax val="1"/>
          <dgm:chPref val="1"/>
        </dgm:presLayoutVars>
      </dgm:prSet>
      <dgm:spPr/>
    </dgm:pt>
    <dgm:pt modelId="{42012929-7085-4E65-BCA9-71E53D7A9287}" type="pres">
      <dgm:prSet presAssocID="{8B7CD2CE-F4DC-40F9-A280-F4F96FCF551D}" presName="sibTrans" presStyleLbl="sibTrans2D1" presStyleIdx="0" presStyleCnt="0"/>
      <dgm:spPr/>
    </dgm:pt>
    <dgm:pt modelId="{3DFBEEE2-7114-42D9-8187-1656559956B8}" type="pres">
      <dgm:prSet presAssocID="{E9F79B3D-459C-43E4-87D0-DBB9A43FC235}" presName="compNode" presStyleCnt="0"/>
      <dgm:spPr/>
    </dgm:pt>
    <dgm:pt modelId="{25C65435-DBC6-4892-8868-FF12CFA21556}" type="pres">
      <dgm:prSet presAssocID="{E9F79B3D-459C-43E4-87D0-DBB9A43FC235}" presName="iconBgRect" presStyleLbl="bgShp" presStyleIdx="2" presStyleCnt="4"/>
      <dgm:spPr/>
    </dgm:pt>
    <dgm:pt modelId="{2A7B6647-3810-4EC0-8506-3CE6B7E8C81F}" type="pres">
      <dgm:prSet presAssocID="{E9F79B3D-459C-43E4-87D0-DBB9A43FC23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ll center"/>
        </a:ext>
      </dgm:extLst>
    </dgm:pt>
    <dgm:pt modelId="{31D3233B-F168-4B17-AD16-42628C1CB4A1}" type="pres">
      <dgm:prSet presAssocID="{E9F79B3D-459C-43E4-87D0-DBB9A43FC235}" presName="spaceRect" presStyleCnt="0"/>
      <dgm:spPr/>
    </dgm:pt>
    <dgm:pt modelId="{AAD5AE31-465D-4251-BFA2-09EB384248B2}" type="pres">
      <dgm:prSet presAssocID="{E9F79B3D-459C-43E4-87D0-DBB9A43FC235}" presName="textRect" presStyleLbl="revTx" presStyleIdx="2" presStyleCnt="4">
        <dgm:presLayoutVars>
          <dgm:chMax val="1"/>
          <dgm:chPref val="1"/>
        </dgm:presLayoutVars>
      </dgm:prSet>
      <dgm:spPr/>
    </dgm:pt>
    <dgm:pt modelId="{6CD4648B-17C0-44F5-9429-337BB1C4E8A4}" type="pres">
      <dgm:prSet presAssocID="{FEE090E7-D089-4715-A591-8A928BCD97FC}" presName="sibTrans" presStyleLbl="sibTrans2D1" presStyleIdx="0" presStyleCnt="0"/>
      <dgm:spPr/>
    </dgm:pt>
    <dgm:pt modelId="{65979325-C505-4158-8D43-24DB0ACFB654}" type="pres">
      <dgm:prSet presAssocID="{4471D444-C790-4703-A627-F0859824AB30}" presName="compNode" presStyleCnt="0"/>
      <dgm:spPr/>
    </dgm:pt>
    <dgm:pt modelId="{577598F7-7EB3-4DE0-9ED1-A427639B05B5}" type="pres">
      <dgm:prSet presAssocID="{4471D444-C790-4703-A627-F0859824AB30}" presName="iconBgRect" presStyleLbl="bgShp" presStyleIdx="3" presStyleCnt="4"/>
      <dgm:spPr/>
    </dgm:pt>
    <dgm:pt modelId="{B455505B-A677-439A-A48E-EFB8F656059C}" type="pres">
      <dgm:prSet presAssocID="{4471D444-C790-4703-A627-F0859824AB3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humbs Up Sign"/>
        </a:ext>
      </dgm:extLst>
    </dgm:pt>
    <dgm:pt modelId="{ACDF2FE9-DF29-4375-8497-DD3E9314FCB0}" type="pres">
      <dgm:prSet presAssocID="{4471D444-C790-4703-A627-F0859824AB30}" presName="spaceRect" presStyleCnt="0"/>
      <dgm:spPr/>
    </dgm:pt>
    <dgm:pt modelId="{0D09B15B-4A36-4F96-B018-5C17EC4E2BA3}" type="pres">
      <dgm:prSet presAssocID="{4471D444-C790-4703-A627-F0859824AB30}" presName="textRect" presStyleLbl="revTx" presStyleIdx="3" presStyleCnt="4" custScaleX="148819" custLinFactNeighborX="23694" custLinFactNeighborY="2980">
        <dgm:presLayoutVars>
          <dgm:chMax val="1"/>
          <dgm:chPref val="1"/>
        </dgm:presLayoutVars>
      </dgm:prSet>
      <dgm:spPr/>
    </dgm:pt>
  </dgm:ptLst>
  <dgm:cxnLst>
    <dgm:cxn modelId="{5A217527-C98F-4902-A220-5B27A7DF89B7}" type="presOf" srcId="{E9F79B3D-459C-43E4-87D0-DBB9A43FC235}" destId="{AAD5AE31-465D-4251-BFA2-09EB384248B2}" srcOrd="0" destOrd="0" presId="urn:microsoft.com/office/officeart/2018/2/layout/IconCircleList"/>
    <dgm:cxn modelId="{A1904429-6FD7-4121-9B5D-324E78121A94}" srcId="{59853DAA-1462-4BCD-944C-E564AF557B37}" destId="{E9F79B3D-459C-43E4-87D0-DBB9A43FC235}" srcOrd="2" destOrd="0" parTransId="{0AC0F010-5066-45EC-B23C-FA4557E8DDE2}" sibTransId="{FEE090E7-D089-4715-A591-8A928BCD97FC}"/>
    <dgm:cxn modelId="{BD08D56B-9D10-4DE5-A106-F51752E81939}" type="presOf" srcId="{8B7CD2CE-F4DC-40F9-A280-F4F96FCF551D}" destId="{42012929-7085-4E65-BCA9-71E53D7A9287}" srcOrd="0" destOrd="0" presId="urn:microsoft.com/office/officeart/2018/2/layout/IconCircleList"/>
    <dgm:cxn modelId="{8FC6CA7B-8971-4BAC-A698-90047A48F63A}" type="presOf" srcId="{4471D444-C790-4703-A627-F0859824AB30}" destId="{0D09B15B-4A36-4F96-B018-5C17EC4E2BA3}" srcOrd="0" destOrd="0" presId="urn:microsoft.com/office/officeart/2018/2/layout/IconCircleList"/>
    <dgm:cxn modelId="{7CB4D48B-F029-4C43-B537-735F3FF28D1E}" type="presOf" srcId="{59853DAA-1462-4BCD-944C-E564AF557B37}" destId="{F27C145A-58E7-48D8-A2EA-0B2150389BA3}" srcOrd="0" destOrd="0" presId="urn:microsoft.com/office/officeart/2018/2/layout/IconCircleList"/>
    <dgm:cxn modelId="{6DE6DCB7-0B47-4941-8621-777443BA22A0}" srcId="{59853DAA-1462-4BCD-944C-E564AF557B37}" destId="{4471D444-C790-4703-A627-F0859824AB30}" srcOrd="3" destOrd="0" parTransId="{C208BA48-340E-40E6-AFE6-D3182CA78E6D}" sibTransId="{4C83A80E-5872-40FF-A040-29CFF105AC57}"/>
    <dgm:cxn modelId="{744E01C9-9061-4B01-B556-D56CFB6EB021}" type="presOf" srcId="{D265E032-88F2-41AB-B7C5-549915C74165}" destId="{779D4D94-3973-4A0A-A9A9-971E7FE9A992}" srcOrd="0" destOrd="0" presId="urn:microsoft.com/office/officeart/2018/2/layout/IconCircleList"/>
    <dgm:cxn modelId="{0C11A4CD-D4B4-4918-8D85-C04896399596}" srcId="{59853DAA-1462-4BCD-944C-E564AF557B37}" destId="{D265E032-88F2-41AB-B7C5-549915C74165}" srcOrd="0" destOrd="0" parTransId="{E5B83C94-6DB4-4A01-B890-47ACF391424C}" sibTransId="{15B7B6D4-C708-44F4-8D57-12FA5C9595C4}"/>
    <dgm:cxn modelId="{C6E502D5-F384-46E0-BAE2-72DB752E6F4E}" type="presOf" srcId="{E312562A-54C6-4EB4-B6C5-C32B93476C8A}" destId="{D0CC0181-25A7-4FCD-980E-61534D288F34}" srcOrd="0" destOrd="0" presId="urn:microsoft.com/office/officeart/2018/2/layout/IconCircleList"/>
    <dgm:cxn modelId="{7AC504D5-BED7-4AD0-AE66-F6A828398068}" srcId="{59853DAA-1462-4BCD-944C-E564AF557B37}" destId="{E312562A-54C6-4EB4-B6C5-C32B93476C8A}" srcOrd="1" destOrd="0" parTransId="{A8454F93-A5A7-4D6F-8605-D9288B3FF2CB}" sibTransId="{8B7CD2CE-F4DC-40F9-A280-F4F96FCF551D}"/>
    <dgm:cxn modelId="{C587F6DC-1442-4F56-AB81-DB60AC202462}" type="presOf" srcId="{FEE090E7-D089-4715-A591-8A928BCD97FC}" destId="{6CD4648B-17C0-44F5-9429-337BB1C4E8A4}" srcOrd="0" destOrd="0" presId="urn:microsoft.com/office/officeart/2018/2/layout/IconCircleList"/>
    <dgm:cxn modelId="{AC647DE6-A2C8-4528-BED2-32921C3246C7}" type="presOf" srcId="{15B7B6D4-C708-44F4-8D57-12FA5C9595C4}" destId="{E2FA655A-693E-4F2E-9446-AEB0B8944BDC}" srcOrd="0" destOrd="0" presId="urn:microsoft.com/office/officeart/2018/2/layout/IconCircleList"/>
    <dgm:cxn modelId="{0D5BB813-42DE-43D0-ADA5-1C290B2E222C}" type="presParOf" srcId="{F27C145A-58E7-48D8-A2EA-0B2150389BA3}" destId="{8C2414D0-ACDE-4514-836A-0824F8859B9A}" srcOrd="0" destOrd="0" presId="urn:microsoft.com/office/officeart/2018/2/layout/IconCircleList"/>
    <dgm:cxn modelId="{2989006B-4125-4064-A7F3-2A0470CB66FC}" type="presParOf" srcId="{8C2414D0-ACDE-4514-836A-0824F8859B9A}" destId="{F6834429-F20B-4111-AD0B-3FFC7CAE8007}" srcOrd="0" destOrd="0" presId="urn:microsoft.com/office/officeart/2018/2/layout/IconCircleList"/>
    <dgm:cxn modelId="{5E265E5E-FEA7-47D2-9354-0F8817CD77C9}" type="presParOf" srcId="{F6834429-F20B-4111-AD0B-3FFC7CAE8007}" destId="{C8A98024-2EBD-4D2E-BCCC-F062D311C556}" srcOrd="0" destOrd="0" presId="urn:microsoft.com/office/officeart/2018/2/layout/IconCircleList"/>
    <dgm:cxn modelId="{3C91C0B2-8A65-4D76-BA1E-C248DE58A727}" type="presParOf" srcId="{F6834429-F20B-4111-AD0B-3FFC7CAE8007}" destId="{5BF28AAE-78F4-4B73-9229-1860A30302AF}" srcOrd="1" destOrd="0" presId="urn:microsoft.com/office/officeart/2018/2/layout/IconCircleList"/>
    <dgm:cxn modelId="{93C4D908-732F-4640-8EB2-10165D3625A2}" type="presParOf" srcId="{F6834429-F20B-4111-AD0B-3FFC7CAE8007}" destId="{680B038A-E225-40DB-97EF-C1DF0BEBA5BD}" srcOrd="2" destOrd="0" presId="urn:microsoft.com/office/officeart/2018/2/layout/IconCircleList"/>
    <dgm:cxn modelId="{1B84FFCD-E663-4C84-8926-D30BFF943CEE}" type="presParOf" srcId="{F6834429-F20B-4111-AD0B-3FFC7CAE8007}" destId="{779D4D94-3973-4A0A-A9A9-971E7FE9A992}" srcOrd="3" destOrd="0" presId="urn:microsoft.com/office/officeart/2018/2/layout/IconCircleList"/>
    <dgm:cxn modelId="{11BA9F29-2270-43D4-AAD1-4591B66AF565}" type="presParOf" srcId="{8C2414D0-ACDE-4514-836A-0824F8859B9A}" destId="{E2FA655A-693E-4F2E-9446-AEB0B8944BDC}" srcOrd="1" destOrd="0" presId="urn:microsoft.com/office/officeart/2018/2/layout/IconCircleList"/>
    <dgm:cxn modelId="{710E5327-CD41-42AD-B66B-5AD3BB3EB271}" type="presParOf" srcId="{8C2414D0-ACDE-4514-836A-0824F8859B9A}" destId="{50AA69E1-7353-433E-8428-50A875309038}" srcOrd="2" destOrd="0" presId="urn:microsoft.com/office/officeart/2018/2/layout/IconCircleList"/>
    <dgm:cxn modelId="{DFCF2AD0-7F54-44DD-A45E-749244899AF0}" type="presParOf" srcId="{50AA69E1-7353-433E-8428-50A875309038}" destId="{CCBF5CCF-C958-4EFA-BF90-6CCAF127821C}" srcOrd="0" destOrd="0" presId="urn:microsoft.com/office/officeart/2018/2/layout/IconCircleList"/>
    <dgm:cxn modelId="{63396598-6BEA-4BFF-8F2D-B2A9E282B2B2}" type="presParOf" srcId="{50AA69E1-7353-433E-8428-50A875309038}" destId="{C9D81385-6FE8-422E-85AD-3CBD8C468859}" srcOrd="1" destOrd="0" presId="urn:microsoft.com/office/officeart/2018/2/layout/IconCircleList"/>
    <dgm:cxn modelId="{290328CE-6762-43A2-8AF9-DFA28F9FA4E0}" type="presParOf" srcId="{50AA69E1-7353-433E-8428-50A875309038}" destId="{2BE4B8EB-1C8C-49B3-A57E-0AECD1F00DFC}" srcOrd="2" destOrd="0" presId="urn:microsoft.com/office/officeart/2018/2/layout/IconCircleList"/>
    <dgm:cxn modelId="{1B4F4794-252A-44F3-B65F-CCAC0D11C4E6}" type="presParOf" srcId="{50AA69E1-7353-433E-8428-50A875309038}" destId="{D0CC0181-25A7-4FCD-980E-61534D288F34}" srcOrd="3" destOrd="0" presId="urn:microsoft.com/office/officeart/2018/2/layout/IconCircleList"/>
    <dgm:cxn modelId="{447D12E4-E8EC-44F8-B457-8EC4CA626D73}" type="presParOf" srcId="{8C2414D0-ACDE-4514-836A-0824F8859B9A}" destId="{42012929-7085-4E65-BCA9-71E53D7A9287}" srcOrd="3" destOrd="0" presId="urn:microsoft.com/office/officeart/2018/2/layout/IconCircleList"/>
    <dgm:cxn modelId="{4AE8F9EE-C21A-4F47-84B6-7F27991176CB}" type="presParOf" srcId="{8C2414D0-ACDE-4514-836A-0824F8859B9A}" destId="{3DFBEEE2-7114-42D9-8187-1656559956B8}" srcOrd="4" destOrd="0" presId="urn:microsoft.com/office/officeart/2018/2/layout/IconCircleList"/>
    <dgm:cxn modelId="{47DCC3F8-A171-46BC-BDB1-9490023A4665}" type="presParOf" srcId="{3DFBEEE2-7114-42D9-8187-1656559956B8}" destId="{25C65435-DBC6-4892-8868-FF12CFA21556}" srcOrd="0" destOrd="0" presId="urn:microsoft.com/office/officeart/2018/2/layout/IconCircleList"/>
    <dgm:cxn modelId="{55B9E1D0-D0DC-42A1-BF89-E9B4F4AB1900}" type="presParOf" srcId="{3DFBEEE2-7114-42D9-8187-1656559956B8}" destId="{2A7B6647-3810-4EC0-8506-3CE6B7E8C81F}" srcOrd="1" destOrd="0" presId="urn:microsoft.com/office/officeart/2018/2/layout/IconCircleList"/>
    <dgm:cxn modelId="{54EF7B6A-0665-433E-8DF1-53E77DC12698}" type="presParOf" srcId="{3DFBEEE2-7114-42D9-8187-1656559956B8}" destId="{31D3233B-F168-4B17-AD16-42628C1CB4A1}" srcOrd="2" destOrd="0" presId="urn:microsoft.com/office/officeart/2018/2/layout/IconCircleList"/>
    <dgm:cxn modelId="{77208929-59FC-4AEF-8ECD-9F6CF5E982AA}" type="presParOf" srcId="{3DFBEEE2-7114-42D9-8187-1656559956B8}" destId="{AAD5AE31-465D-4251-BFA2-09EB384248B2}" srcOrd="3" destOrd="0" presId="urn:microsoft.com/office/officeart/2018/2/layout/IconCircleList"/>
    <dgm:cxn modelId="{3086F767-3FC1-44F4-9199-7B8FC1D8AAAC}" type="presParOf" srcId="{8C2414D0-ACDE-4514-836A-0824F8859B9A}" destId="{6CD4648B-17C0-44F5-9429-337BB1C4E8A4}" srcOrd="5" destOrd="0" presId="urn:microsoft.com/office/officeart/2018/2/layout/IconCircleList"/>
    <dgm:cxn modelId="{53E1A32A-2C5B-467D-8F59-BC5D93FD7490}" type="presParOf" srcId="{8C2414D0-ACDE-4514-836A-0824F8859B9A}" destId="{65979325-C505-4158-8D43-24DB0ACFB654}" srcOrd="6" destOrd="0" presId="urn:microsoft.com/office/officeart/2018/2/layout/IconCircleList"/>
    <dgm:cxn modelId="{9862A6B3-2E00-4F87-A6DE-19BC81E58CA6}" type="presParOf" srcId="{65979325-C505-4158-8D43-24DB0ACFB654}" destId="{577598F7-7EB3-4DE0-9ED1-A427639B05B5}" srcOrd="0" destOrd="0" presId="urn:microsoft.com/office/officeart/2018/2/layout/IconCircleList"/>
    <dgm:cxn modelId="{566C83A9-470C-4368-9D24-62185E6CEC52}" type="presParOf" srcId="{65979325-C505-4158-8D43-24DB0ACFB654}" destId="{B455505B-A677-439A-A48E-EFB8F656059C}" srcOrd="1" destOrd="0" presId="urn:microsoft.com/office/officeart/2018/2/layout/IconCircleList"/>
    <dgm:cxn modelId="{9D656AFD-A0F3-4138-BE39-12E7613E3153}" type="presParOf" srcId="{65979325-C505-4158-8D43-24DB0ACFB654}" destId="{ACDF2FE9-DF29-4375-8497-DD3E9314FCB0}" srcOrd="2" destOrd="0" presId="urn:microsoft.com/office/officeart/2018/2/layout/IconCircleList"/>
    <dgm:cxn modelId="{3E3337EE-AEFE-40AF-94CA-CD45B75DAA17}" type="presParOf" srcId="{65979325-C505-4158-8D43-24DB0ACFB654}" destId="{0D09B15B-4A36-4F96-B018-5C17EC4E2BA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C8E693-C142-4235-A796-31CAC85A0F0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nb-NO"/>
        </a:p>
      </dgm:t>
    </dgm:pt>
    <dgm:pt modelId="{9430036F-CB00-438B-A8C0-B8F1C72470CC}">
      <dgm:prSet phldrT="[Tekst]"/>
      <dgm:spPr/>
      <dgm:t>
        <a:bodyPr/>
        <a:lstStyle/>
        <a:p>
          <a:r>
            <a:rPr lang="nb-NO" dirty="0"/>
            <a:t>Beslutningsprosess</a:t>
          </a:r>
        </a:p>
      </dgm:t>
    </dgm:pt>
    <dgm:pt modelId="{0335C269-11C8-4007-B3D3-63FC5EB4E592}" type="parTrans" cxnId="{80E02D59-C071-4BC1-BD9B-F6FBE07526AB}">
      <dgm:prSet/>
      <dgm:spPr/>
      <dgm:t>
        <a:bodyPr/>
        <a:lstStyle/>
        <a:p>
          <a:endParaRPr lang="nb-NO"/>
        </a:p>
      </dgm:t>
    </dgm:pt>
    <dgm:pt modelId="{FA68D533-B78A-4E3E-BBD0-BD1BAE31CB58}" type="sibTrans" cxnId="{80E02D59-C071-4BC1-BD9B-F6FBE07526AB}">
      <dgm:prSet/>
      <dgm:spPr/>
      <dgm:t>
        <a:bodyPr/>
        <a:lstStyle/>
        <a:p>
          <a:endParaRPr lang="nb-NO"/>
        </a:p>
      </dgm:t>
    </dgm:pt>
    <dgm:pt modelId="{18C515FA-4662-4C9A-8D57-1AD339C806CF}">
      <dgm:prSet phldrT="[Tekst]"/>
      <dgm:spPr/>
      <dgm:t>
        <a:bodyPr/>
        <a:lstStyle/>
        <a:p>
          <a:r>
            <a:rPr lang="nb-NO" dirty="0"/>
            <a:t>Etablering</a:t>
          </a:r>
        </a:p>
      </dgm:t>
    </dgm:pt>
    <dgm:pt modelId="{99437475-0338-439D-98F0-B14B61EFFD3D}" type="parTrans" cxnId="{B4133AAC-4CAD-4773-BED5-92874F7BC5D2}">
      <dgm:prSet/>
      <dgm:spPr/>
      <dgm:t>
        <a:bodyPr/>
        <a:lstStyle/>
        <a:p>
          <a:endParaRPr lang="nb-NO"/>
        </a:p>
      </dgm:t>
    </dgm:pt>
    <dgm:pt modelId="{0A83F080-E329-4C28-9214-A2C5C0C2F1EE}" type="sibTrans" cxnId="{B4133AAC-4CAD-4773-BED5-92874F7BC5D2}">
      <dgm:prSet/>
      <dgm:spPr/>
      <dgm:t>
        <a:bodyPr/>
        <a:lstStyle/>
        <a:p>
          <a:endParaRPr lang="nb-NO"/>
        </a:p>
      </dgm:t>
    </dgm:pt>
    <dgm:pt modelId="{CCDAE3DE-B86F-484C-9BF8-695DB23593F4}">
      <dgm:prSet phldrT="[Tekst]"/>
      <dgm:spPr/>
      <dgm:t>
        <a:bodyPr/>
        <a:lstStyle/>
        <a:p>
          <a:r>
            <a:rPr lang="nb-NO" dirty="0"/>
            <a:t>Bruk</a:t>
          </a:r>
        </a:p>
      </dgm:t>
    </dgm:pt>
    <dgm:pt modelId="{43A2F25D-8D27-4E45-B061-82A20537B4A4}" type="parTrans" cxnId="{7F06B82F-55B2-4A79-A009-E5AEA7BD77C7}">
      <dgm:prSet/>
      <dgm:spPr/>
      <dgm:t>
        <a:bodyPr/>
        <a:lstStyle/>
        <a:p>
          <a:endParaRPr lang="nb-NO"/>
        </a:p>
      </dgm:t>
    </dgm:pt>
    <dgm:pt modelId="{06BF2AB6-025D-4E76-A13C-278BE97D0F56}" type="sibTrans" cxnId="{7F06B82F-55B2-4A79-A009-E5AEA7BD77C7}">
      <dgm:prSet/>
      <dgm:spPr/>
      <dgm:t>
        <a:bodyPr/>
        <a:lstStyle/>
        <a:p>
          <a:endParaRPr lang="nb-NO"/>
        </a:p>
      </dgm:t>
    </dgm:pt>
    <dgm:pt modelId="{3904ADC5-7601-4FD3-BCF9-23937293BCD2}">
      <dgm:prSet/>
      <dgm:spPr/>
      <dgm:t>
        <a:bodyPr/>
        <a:lstStyle/>
        <a:p>
          <a:r>
            <a:rPr lang="nb-NO" dirty="0"/>
            <a:t>Helseeffekt</a:t>
          </a:r>
        </a:p>
      </dgm:t>
    </dgm:pt>
    <dgm:pt modelId="{338602F5-CB48-4C9A-A030-193BCDC5038D}" type="parTrans" cxnId="{7F5D9340-A927-4BE6-BDAD-A937EB28640F}">
      <dgm:prSet/>
      <dgm:spPr/>
      <dgm:t>
        <a:bodyPr/>
        <a:lstStyle/>
        <a:p>
          <a:endParaRPr lang="nb-NO"/>
        </a:p>
      </dgm:t>
    </dgm:pt>
    <dgm:pt modelId="{EB78C103-1814-429A-A326-D86E5BD023AB}" type="sibTrans" cxnId="{7F5D9340-A927-4BE6-BDAD-A937EB28640F}">
      <dgm:prSet/>
      <dgm:spPr/>
      <dgm:t>
        <a:bodyPr/>
        <a:lstStyle/>
        <a:p>
          <a:endParaRPr lang="nb-NO"/>
        </a:p>
      </dgm:t>
    </dgm:pt>
    <dgm:pt modelId="{59C9EFF4-B062-43C8-8BB3-579D0BF16B9A}" type="pres">
      <dgm:prSet presAssocID="{89C8E693-C142-4235-A796-31CAC85A0F06}" presName="Name0" presStyleCnt="0">
        <dgm:presLayoutVars>
          <dgm:dir/>
          <dgm:resizeHandles val="exact"/>
        </dgm:presLayoutVars>
      </dgm:prSet>
      <dgm:spPr/>
    </dgm:pt>
    <dgm:pt modelId="{5C6031ED-39DA-4753-BAC3-5380021E4C68}" type="pres">
      <dgm:prSet presAssocID="{9430036F-CB00-438B-A8C0-B8F1C72470CC}" presName="node" presStyleLbl="node1" presStyleIdx="0" presStyleCnt="4">
        <dgm:presLayoutVars>
          <dgm:bulletEnabled val="1"/>
        </dgm:presLayoutVars>
      </dgm:prSet>
      <dgm:spPr/>
    </dgm:pt>
    <dgm:pt modelId="{022DBED3-CCB7-4B06-ACE5-9700F0298267}" type="pres">
      <dgm:prSet presAssocID="{FA68D533-B78A-4E3E-BBD0-BD1BAE31CB58}" presName="sibTrans" presStyleLbl="sibTrans2D1" presStyleIdx="0" presStyleCnt="3"/>
      <dgm:spPr/>
    </dgm:pt>
    <dgm:pt modelId="{D779B5BC-51D4-4388-8671-15821C30684D}" type="pres">
      <dgm:prSet presAssocID="{FA68D533-B78A-4E3E-BBD0-BD1BAE31CB58}" presName="connectorText" presStyleLbl="sibTrans2D1" presStyleIdx="0" presStyleCnt="3"/>
      <dgm:spPr/>
    </dgm:pt>
    <dgm:pt modelId="{BC5B236A-3FFC-40A8-95EE-06569981B0AB}" type="pres">
      <dgm:prSet presAssocID="{18C515FA-4662-4C9A-8D57-1AD339C806CF}" presName="node" presStyleLbl="node1" presStyleIdx="1" presStyleCnt="4">
        <dgm:presLayoutVars>
          <dgm:bulletEnabled val="1"/>
        </dgm:presLayoutVars>
      </dgm:prSet>
      <dgm:spPr/>
    </dgm:pt>
    <dgm:pt modelId="{82CE6054-5D30-4195-B2BA-06895697680E}" type="pres">
      <dgm:prSet presAssocID="{0A83F080-E329-4C28-9214-A2C5C0C2F1EE}" presName="sibTrans" presStyleLbl="sibTrans2D1" presStyleIdx="1" presStyleCnt="3"/>
      <dgm:spPr/>
    </dgm:pt>
    <dgm:pt modelId="{41A67E06-10E7-4873-8627-1F3BEBBE4627}" type="pres">
      <dgm:prSet presAssocID="{0A83F080-E329-4C28-9214-A2C5C0C2F1EE}" presName="connectorText" presStyleLbl="sibTrans2D1" presStyleIdx="1" presStyleCnt="3"/>
      <dgm:spPr/>
    </dgm:pt>
    <dgm:pt modelId="{C761AAFF-B441-4D4D-81E2-9EC1FEB49195}" type="pres">
      <dgm:prSet presAssocID="{CCDAE3DE-B86F-484C-9BF8-695DB23593F4}" presName="node" presStyleLbl="node1" presStyleIdx="2" presStyleCnt="4">
        <dgm:presLayoutVars>
          <dgm:bulletEnabled val="1"/>
        </dgm:presLayoutVars>
      </dgm:prSet>
      <dgm:spPr/>
    </dgm:pt>
    <dgm:pt modelId="{35349949-F115-4FD3-BB2A-9D96F1038B82}" type="pres">
      <dgm:prSet presAssocID="{06BF2AB6-025D-4E76-A13C-278BE97D0F56}" presName="sibTrans" presStyleLbl="sibTrans2D1" presStyleIdx="2" presStyleCnt="3"/>
      <dgm:spPr/>
    </dgm:pt>
    <dgm:pt modelId="{60BD3BBE-2F4F-4BC8-82D7-00243834BE4F}" type="pres">
      <dgm:prSet presAssocID="{06BF2AB6-025D-4E76-A13C-278BE97D0F56}" presName="connectorText" presStyleLbl="sibTrans2D1" presStyleIdx="2" presStyleCnt="3"/>
      <dgm:spPr/>
    </dgm:pt>
    <dgm:pt modelId="{752405B5-FD3A-438A-807C-D37DF6121CC8}" type="pres">
      <dgm:prSet presAssocID="{3904ADC5-7601-4FD3-BCF9-23937293BCD2}" presName="node" presStyleLbl="node1" presStyleIdx="3" presStyleCnt="4">
        <dgm:presLayoutVars>
          <dgm:bulletEnabled val="1"/>
        </dgm:presLayoutVars>
      </dgm:prSet>
      <dgm:spPr/>
    </dgm:pt>
  </dgm:ptLst>
  <dgm:cxnLst>
    <dgm:cxn modelId="{6A63860C-12DD-45BA-89A2-69DF1E70EE6C}" type="presOf" srcId="{FA68D533-B78A-4E3E-BBD0-BD1BAE31CB58}" destId="{022DBED3-CCB7-4B06-ACE5-9700F0298267}" srcOrd="0" destOrd="0" presId="urn:microsoft.com/office/officeart/2005/8/layout/process1"/>
    <dgm:cxn modelId="{42AD1425-0A1F-47EA-8456-2B14D3591C7E}" type="presOf" srcId="{3904ADC5-7601-4FD3-BCF9-23937293BCD2}" destId="{752405B5-FD3A-438A-807C-D37DF6121CC8}" srcOrd="0" destOrd="0" presId="urn:microsoft.com/office/officeart/2005/8/layout/process1"/>
    <dgm:cxn modelId="{AD8F2229-CDFF-4889-BD8F-206DE4A28194}" type="presOf" srcId="{89C8E693-C142-4235-A796-31CAC85A0F06}" destId="{59C9EFF4-B062-43C8-8BB3-579D0BF16B9A}" srcOrd="0" destOrd="0" presId="urn:microsoft.com/office/officeart/2005/8/layout/process1"/>
    <dgm:cxn modelId="{7F06B82F-55B2-4A79-A009-E5AEA7BD77C7}" srcId="{89C8E693-C142-4235-A796-31CAC85A0F06}" destId="{CCDAE3DE-B86F-484C-9BF8-695DB23593F4}" srcOrd="2" destOrd="0" parTransId="{43A2F25D-8D27-4E45-B061-82A20537B4A4}" sibTransId="{06BF2AB6-025D-4E76-A13C-278BE97D0F56}"/>
    <dgm:cxn modelId="{F5E5353D-0FC4-4494-B63E-6B01A14DFAD1}" type="presOf" srcId="{18C515FA-4662-4C9A-8D57-1AD339C806CF}" destId="{BC5B236A-3FFC-40A8-95EE-06569981B0AB}" srcOrd="0" destOrd="0" presId="urn:microsoft.com/office/officeart/2005/8/layout/process1"/>
    <dgm:cxn modelId="{7F5D9340-A927-4BE6-BDAD-A937EB28640F}" srcId="{89C8E693-C142-4235-A796-31CAC85A0F06}" destId="{3904ADC5-7601-4FD3-BCF9-23937293BCD2}" srcOrd="3" destOrd="0" parTransId="{338602F5-CB48-4C9A-A030-193BCDC5038D}" sibTransId="{EB78C103-1814-429A-A326-D86E5BD023AB}"/>
    <dgm:cxn modelId="{930EDD5B-B5A9-401E-85E0-D453E5FC3FBB}" type="presOf" srcId="{9430036F-CB00-438B-A8C0-B8F1C72470CC}" destId="{5C6031ED-39DA-4753-BAC3-5380021E4C68}" srcOrd="0" destOrd="0" presId="urn:microsoft.com/office/officeart/2005/8/layout/process1"/>
    <dgm:cxn modelId="{4C5F316A-C3B8-4E7E-9E84-F1CEBE1AF46A}" type="presOf" srcId="{0A83F080-E329-4C28-9214-A2C5C0C2F1EE}" destId="{82CE6054-5D30-4195-B2BA-06895697680E}" srcOrd="0" destOrd="0" presId="urn:microsoft.com/office/officeart/2005/8/layout/process1"/>
    <dgm:cxn modelId="{9488654B-5A06-43A3-B7BC-8E6290772D0B}" type="presOf" srcId="{06BF2AB6-025D-4E76-A13C-278BE97D0F56}" destId="{35349949-F115-4FD3-BB2A-9D96F1038B82}" srcOrd="0" destOrd="0" presId="urn:microsoft.com/office/officeart/2005/8/layout/process1"/>
    <dgm:cxn modelId="{F1DB9953-46A7-4BB7-8E6C-FA5F29C79425}" type="presOf" srcId="{0A83F080-E329-4C28-9214-A2C5C0C2F1EE}" destId="{41A67E06-10E7-4873-8627-1F3BEBBE4627}" srcOrd="1" destOrd="0" presId="urn:microsoft.com/office/officeart/2005/8/layout/process1"/>
    <dgm:cxn modelId="{80E02D59-C071-4BC1-BD9B-F6FBE07526AB}" srcId="{89C8E693-C142-4235-A796-31CAC85A0F06}" destId="{9430036F-CB00-438B-A8C0-B8F1C72470CC}" srcOrd="0" destOrd="0" parTransId="{0335C269-11C8-4007-B3D3-63FC5EB4E592}" sibTransId="{FA68D533-B78A-4E3E-BBD0-BD1BAE31CB58}"/>
    <dgm:cxn modelId="{C74333A7-6B9D-45FE-AF4D-7DA665C93E99}" type="presOf" srcId="{06BF2AB6-025D-4E76-A13C-278BE97D0F56}" destId="{60BD3BBE-2F4F-4BC8-82D7-00243834BE4F}" srcOrd="1" destOrd="0" presId="urn:microsoft.com/office/officeart/2005/8/layout/process1"/>
    <dgm:cxn modelId="{B4133AAC-4CAD-4773-BED5-92874F7BC5D2}" srcId="{89C8E693-C142-4235-A796-31CAC85A0F06}" destId="{18C515FA-4662-4C9A-8D57-1AD339C806CF}" srcOrd="1" destOrd="0" parTransId="{99437475-0338-439D-98F0-B14B61EFFD3D}" sibTransId="{0A83F080-E329-4C28-9214-A2C5C0C2F1EE}"/>
    <dgm:cxn modelId="{07C520BB-1047-4D7D-83F2-5474F4515D83}" type="presOf" srcId="{FA68D533-B78A-4E3E-BBD0-BD1BAE31CB58}" destId="{D779B5BC-51D4-4388-8671-15821C30684D}" srcOrd="1" destOrd="0" presId="urn:microsoft.com/office/officeart/2005/8/layout/process1"/>
    <dgm:cxn modelId="{52A8B8D8-4DFA-4E4D-9352-7FEEC89C0B65}" type="presOf" srcId="{CCDAE3DE-B86F-484C-9BF8-695DB23593F4}" destId="{C761AAFF-B441-4D4D-81E2-9EC1FEB49195}" srcOrd="0" destOrd="0" presId="urn:microsoft.com/office/officeart/2005/8/layout/process1"/>
    <dgm:cxn modelId="{447EA4C1-C92D-44D0-A749-B10517DACD13}" type="presParOf" srcId="{59C9EFF4-B062-43C8-8BB3-579D0BF16B9A}" destId="{5C6031ED-39DA-4753-BAC3-5380021E4C68}" srcOrd="0" destOrd="0" presId="urn:microsoft.com/office/officeart/2005/8/layout/process1"/>
    <dgm:cxn modelId="{7E36A356-2037-45A9-A47B-C10F3A18FDD5}" type="presParOf" srcId="{59C9EFF4-B062-43C8-8BB3-579D0BF16B9A}" destId="{022DBED3-CCB7-4B06-ACE5-9700F0298267}" srcOrd="1" destOrd="0" presId="urn:microsoft.com/office/officeart/2005/8/layout/process1"/>
    <dgm:cxn modelId="{9EFE64D1-0D16-4A0C-9B8E-0C5160308AD8}" type="presParOf" srcId="{022DBED3-CCB7-4B06-ACE5-9700F0298267}" destId="{D779B5BC-51D4-4388-8671-15821C30684D}" srcOrd="0" destOrd="0" presId="urn:microsoft.com/office/officeart/2005/8/layout/process1"/>
    <dgm:cxn modelId="{41BF655A-ECFA-4457-9674-73AC909DC4D6}" type="presParOf" srcId="{59C9EFF4-B062-43C8-8BB3-579D0BF16B9A}" destId="{BC5B236A-3FFC-40A8-95EE-06569981B0AB}" srcOrd="2" destOrd="0" presId="urn:microsoft.com/office/officeart/2005/8/layout/process1"/>
    <dgm:cxn modelId="{7A18326F-16DE-4D91-970F-C456A50A894B}" type="presParOf" srcId="{59C9EFF4-B062-43C8-8BB3-579D0BF16B9A}" destId="{82CE6054-5D30-4195-B2BA-06895697680E}" srcOrd="3" destOrd="0" presId="urn:microsoft.com/office/officeart/2005/8/layout/process1"/>
    <dgm:cxn modelId="{ACEBC629-C19A-474B-8B64-B3CC08CB6932}" type="presParOf" srcId="{82CE6054-5D30-4195-B2BA-06895697680E}" destId="{41A67E06-10E7-4873-8627-1F3BEBBE4627}" srcOrd="0" destOrd="0" presId="urn:microsoft.com/office/officeart/2005/8/layout/process1"/>
    <dgm:cxn modelId="{C668752B-8049-4CC2-A456-844C8EE64F29}" type="presParOf" srcId="{59C9EFF4-B062-43C8-8BB3-579D0BF16B9A}" destId="{C761AAFF-B441-4D4D-81E2-9EC1FEB49195}" srcOrd="4" destOrd="0" presId="urn:microsoft.com/office/officeart/2005/8/layout/process1"/>
    <dgm:cxn modelId="{76ABEE95-99AA-4018-9644-68A6C2070529}" type="presParOf" srcId="{59C9EFF4-B062-43C8-8BB3-579D0BF16B9A}" destId="{35349949-F115-4FD3-BB2A-9D96F1038B82}" srcOrd="5" destOrd="0" presId="urn:microsoft.com/office/officeart/2005/8/layout/process1"/>
    <dgm:cxn modelId="{C8F59A46-F0DA-456F-86EF-57AEC327F9F3}" type="presParOf" srcId="{35349949-F115-4FD3-BB2A-9D96F1038B82}" destId="{60BD3BBE-2F4F-4BC8-82D7-00243834BE4F}" srcOrd="0" destOrd="0" presId="urn:microsoft.com/office/officeart/2005/8/layout/process1"/>
    <dgm:cxn modelId="{CE70D6E4-F982-4AA0-BEC4-B253A962A3FF}" type="presParOf" srcId="{59C9EFF4-B062-43C8-8BB3-579D0BF16B9A}" destId="{752405B5-FD3A-438A-807C-D37DF6121CC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8024-2EBD-4D2E-BCCC-F062D311C556}">
      <dsp:nvSpPr>
        <dsp:cNvPr id="0" name=""/>
        <dsp:cNvSpPr/>
      </dsp:nvSpPr>
      <dsp:spPr>
        <a:xfrm>
          <a:off x="861203" y="30111"/>
          <a:ext cx="1332256" cy="13322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28AAE-78F4-4B73-9229-1860A30302AF}">
      <dsp:nvSpPr>
        <dsp:cNvPr id="0" name=""/>
        <dsp:cNvSpPr/>
      </dsp:nvSpPr>
      <dsp:spPr>
        <a:xfrm>
          <a:off x="1140977" y="309885"/>
          <a:ext cx="772708" cy="772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D4D94-3973-4A0A-A9A9-971E7FE9A992}">
      <dsp:nvSpPr>
        <dsp:cNvPr id="0" name=""/>
        <dsp:cNvSpPr/>
      </dsp:nvSpPr>
      <dsp:spPr>
        <a:xfrm>
          <a:off x="2478943" y="30111"/>
          <a:ext cx="3140319" cy="133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nb-NO" sz="2800" kern="1200" dirty="0">
              <a:solidFill>
                <a:schemeClr val="bg1"/>
              </a:solidFill>
            </a:rPr>
            <a:t>1) Fire kriterier for prioritering</a:t>
          </a:r>
          <a:endParaRPr lang="en-US" sz="2800" kern="1200" dirty="0">
            <a:solidFill>
              <a:schemeClr val="bg1"/>
            </a:solidFill>
          </a:endParaRPr>
        </a:p>
      </dsp:txBody>
      <dsp:txXfrm>
        <a:off x="2478943" y="30111"/>
        <a:ext cx="3140319" cy="1332256"/>
      </dsp:txXfrm>
    </dsp:sp>
    <dsp:sp modelId="{CCBF5CCF-C958-4EFA-BF90-6CCAF127821C}">
      <dsp:nvSpPr>
        <dsp:cNvPr id="0" name=""/>
        <dsp:cNvSpPr/>
      </dsp:nvSpPr>
      <dsp:spPr>
        <a:xfrm>
          <a:off x="6166439" y="30111"/>
          <a:ext cx="1332256" cy="13322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D81385-6FE8-422E-85AD-3CBD8C468859}">
      <dsp:nvSpPr>
        <dsp:cNvPr id="0" name=""/>
        <dsp:cNvSpPr/>
      </dsp:nvSpPr>
      <dsp:spPr>
        <a:xfrm>
          <a:off x="6446213" y="309885"/>
          <a:ext cx="772708" cy="772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C0181-25A7-4FCD-980E-61534D288F34}">
      <dsp:nvSpPr>
        <dsp:cNvPr id="0" name=""/>
        <dsp:cNvSpPr/>
      </dsp:nvSpPr>
      <dsp:spPr>
        <a:xfrm>
          <a:off x="7784180" y="30111"/>
          <a:ext cx="3140319" cy="133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nb-NO" sz="2800" kern="1200" dirty="0">
              <a:solidFill>
                <a:schemeClr val="bg1"/>
              </a:solidFill>
            </a:rPr>
            <a:t>2) Ny og bedre tilpasset kunnskap</a:t>
          </a:r>
          <a:endParaRPr lang="en-US" sz="2800" kern="1200" dirty="0">
            <a:solidFill>
              <a:schemeClr val="bg1"/>
            </a:solidFill>
          </a:endParaRPr>
        </a:p>
      </dsp:txBody>
      <dsp:txXfrm>
        <a:off x="7784180" y="30111"/>
        <a:ext cx="3140319" cy="1332256"/>
      </dsp:txXfrm>
    </dsp:sp>
    <dsp:sp modelId="{25C65435-DBC6-4892-8868-FF12CFA21556}">
      <dsp:nvSpPr>
        <dsp:cNvPr id="0" name=""/>
        <dsp:cNvSpPr/>
      </dsp:nvSpPr>
      <dsp:spPr>
        <a:xfrm>
          <a:off x="861203" y="1920447"/>
          <a:ext cx="1332256" cy="13322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B6647-3810-4EC0-8506-3CE6B7E8C81F}">
      <dsp:nvSpPr>
        <dsp:cNvPr id="0" name=""/>
        <dsp:cNvSpPr/>
      </dsp:nvSpPr>
      <dsp:spPr>
        <a:xfrm>
          <a:off x="1140977" y="2200221"/>
          <a:ext cx="772708" cy="772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5AE31-465D-4251-BFA2-09EB384248B2}">
      <dsp:nvSpPr>
        <dsp:cNvPr id="0" name=""/>
        <dsp:cNvSpPr/>
      </dsp:nvSpPr>
      <dsp:spPr>
        <a:xfrm>
          <a:off x="2478943" y="1920447"/>
          <a:ext cx="3140319" cy="133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nb-NO" sz="2800" kern="1200" dirty="0">
              <a:solidFill>
                <a:schemeClr val="bg1"/>
              </a:solidFill>
            </a:rPr>
            <a:t>3) Operativ støtte til kommunene</a:t>
          </a:r>
          <a:endParaRPr lang="en-US" sz="2800" kern="1200" dirty="0">
            <a:solidFill>
              <a:schemeClr val="bg1"/>
            </a:solidFill>
          </a:endParaRPr>
        </a:p>
      </dsp:txBody>
      <dsp:txXfrm>
        <a:off x="2478943" y="1920447"/>
        <a:ext cx="3140319" cy="1332256"/>
      </dsp:txXfrm>
    </dsp:sp>
    <dsp:sp modelId="{577598F7-7EB3-4DE0-9ED1-A427639B05B5}">
      <dsp:nvSpPr>
        <dsp:cNvPr id="0" name=""/>
        <dsp:cNvSpPr/>
      </dsp:nvSpPr>
      <dsp:spPr>
        <a:xfrm>
          <a:off x="6166439" y="1920447"/>
          <a:ext cx="1332256" cy="133225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5505B-A677-439A-A48E-EFB8F656059C}">
      <dsp:nvSpPr>
        <dsp:cNvPr id="0" name=""/>
        <dsp:cNvSpPr/>
      </dsp:nvSpPr>
      <dsp:spPr>
        <a:xfrm>
          <a:off x="6446213" y="2200221"/>
          <a:ext cx="772708" cy="7727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9B15B-4A36-4F96-B018-5C17EC4E2BA3}">
      <dsp:nvSpPr>
        <dsp:cNvPr id="0" name=""/>
        <dsp:cNvSpPr/>
      </dsp:nvSpPr>
      <dsp:spPr>
        <a:xfrm>
          <a:off x="7761711" y="1950559"/>
          <a:ext cx="4673391" cy="133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nb-NO" sz="2800" kern="1200" dirty="0">
              <a:solidFill>
                <a:schemeClr val="bg1"/>
              </a:solidFill>
            </a:rPr>
            <a:t>4) Bedre nasjonale beslutningsprosesser</a:t>
          </a:r>
          <a:endParaRPr lang="en-US" sz="2800" kern="1200" dirty="0">
            <a:solidFill>
              <a:schemeClr val="bg1"/>
            </a:solidFill>
          </a:endParaRPr>
        </a:p>
      </dsp:txBody>
      <dsp:txXfrm>
        <a:off x="7761711" y="1950559"/>
        <a:ext cx="4673391" cy="1332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031ED-39DA-4753-BAC3-5380021E4C68}">
      <dsp:nvSpPr>
        <dsp:cNvPr id="0" name=""/>
        <dsp:cNvSpPr/>
      </dsp:nvSpPr>
      <dsp:spPr>
        <a:xfrm>
          <a:off x="4361" y="431113"/>
          <a:ext cx="1906879" cy="1144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Beslutningsprosess</a:t>
          </a:r>
        </a:p>
      </dsp:txBody>
      <dsp:txXfrm>
        <a:off x="37871" y="464623"/>
        <a:ext cx="1839859" cy="1077107"/>
      </dsp:txXfrm>
    </dsp:sp>
    <dsp:sp modelId="{022DBED3-CCB7-4B06-ACE5-9700F0298267}">
      <dsp:nvSpPr>
        <dsp:cNvPr id="0" name=""/>
        <dsp:cNvSpPr/>
      </dsp:nvSpPr>
      <dsp:spPr>
        <a:xfrm>
          <a:off x="2101928" y="766723"/>
          <a:ext cx="404258" cy="4729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b-NO" sz="1200" kern="1200"/>
        </a:p>
      </dsp:txBody>
      <dsp:txXfrm>
        <a:off x="2101928" y="861304"/>
        <a:ext cx="282981" cy="283744"/>
      </dsp:txXfrm>
    </dsp:sp>
    <dsp:sp modelId="{BC5B236A-3FFC-40A8-95EE-06569981B0AB}">
      <dsp:nvSpPr>
        <dsp:cNvPr id="0" name=""/>
        <dsp:cNvSpPr/>
      </dsp:nvSpPr>
      <dsp:spPr>
        <a:xfrm>
          <a:off x="2673992" y="431113"/>
          <a:ext cx="1906879" cy="1144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Etablering</a:t>
          </a:r>
        </a:p>
      </dsp:txBody>
      <dsp:txXfrm>
        <a:off x="2707502" y="464623"/>
        <a:ext cx="1839859" cy="1077107"/>
      </dsp:txXfrm>
    </dsp:sp>
    <dsp:sp modelId="{82CE6054-5D30-4195-B2BA-06895697680E}">
      <dsp:nvSpPr>
        <dsp:cNvPr id="0" name=""/>
        <dsp:cNvSpPr/>
      </dsp:nvSpPr>
      <dsp:spPr>
        <a:xfrm>
          <a:off x="4771559" y="766723"/>
          <a:ext cx="404258" cy="4729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b-NO" sz="1200" kern="1200"/>
        </a:p>
      </dsp:txBody>
      <dsp:txXfrm>
        <a:off x="4771559" y="861304"/>
        <a:ext cx="282981" cy="283744"/>
      </dsp:txXfrm>
    </dsp:sp>
    <dsp:sp modelId="{C761AAFF-B441-4D4D-81E2-9EC1FEB49195}">
      <dsp:nvSpPr>
        <dsp:cNvPr id="0" name=""/>
        <dsp:cNvSpPr/>
      </dsp:nvSpPr>
      <dsp:spPr>
        <a:xfrm>
          <a:off x="5343623" y="431113"/>
          <a:ext cx="1906879" cy="1144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Bruk</a:t>
          </a:r>
        </a:p>
      </dsp:txBody>
      <dsp:txXfrm>
        <a:off x="5377133" y="464623"/>
        <a:ext cx="1839859" cy="1077107"/>
      </dsp:txXfrm>
    </dsp:sp>
    <dsp:sp modelId="{35349949-F115-4FD3-BB2A-9D96F1038B82}">
      <dsp:nvSpPr>
        <dsp:cNvPr id="0" name=""/>
        <dsp:cNvSpPr/>
      </dsp:nvSpPr>
      <dsp:spPr>
        <a:xfrm>
          <a:off x="7441190" y="766723"/>
          <a:ext cx="404258" cy="4729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b-NO" sz="1200" kern="1200"/>
        </a:p>
      </dsp:txBody>
      <dsp:txXfrm>
        <a:off x="7441190" y="861304"/>
        <a:ext cx="282981" cy="283744"/>
      </dsp:txXfrm>
    </dsp:sp>
    <dsp:sp modelId="{752405B5-FD3A-438A-807C-D37DF6121CC8}">
      <dsp:nvSpPr>
        <dsp:cNvPr id="0" name=""/>
        <dsp:cNvSpPr/>
      </dsp:nvSpPr>
      <dsp:spPr>
        <a:xfrm>
          <a:off x="8013254" y="431113"/>
          <a:ext cx="1906879" cy="1144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Helseeffekt</a:t>
          </a:r>
        </a:p>
      </dsp:txBody>
      <dsp:txXfrm>
        <a:off x="8046764" y="464623"/>
        <a:ext cx="1839859" cy="107710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61F580-DF9B-4662-8629-252187D62914}" type="datetimeFigureOut">
              <a:rPr lang="nb-NO" smtClean="0"/>
              <a:t>20.10.2025</a:t>
            </a:fld>
            <a:endParaRPr lang="nb-NO" dirty="0"/>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65622C-7417-468A-8AD2-015CC0AA77D3}" type="slidenum">
              <a:rPr lang="nb-NO" smtClean="0"/>
              <a:t>‹#›</a:t>
            </a:fld>
            <a:endParaRPr lang="nb-NO" dirty="0"/>
          </a:p>
        </p:txBody>
      </p:sp>
    </p:spTree>
    <p:extLst>
      <p:ext uri="{BB962C8B-B14F-4D97-AF65-F5344CB8AC3E}">
        <p14:creationId xmlns:p14="http://schemas.microsoft.com/office/powerpoint/2010/main" val="12017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dag leverer vi den første offentlige utredning om prioritering i folkehelsearbeidet – en  utredning om </a:t>
            </a:r>
            <a:r>
              <a:rPr lang="nb-NO" sz="1200" kern="1200" dirty="0" err="1">
                <a:solidFill>
                  <a:schemeClr val="tx1"/>
                </a:solidFill>
                <a:effectLst/>
                <a:latin typeface="+mn-lt"/>
                <a:ea typeface="+mn-ea"/>
                <a:cs typeface="+mn-cs"/>
              </a:rPr>
              <a:t>om</a:t>
            </a:r>
            <a:r>
              <a:rPr lang="nb-NO" sz="1200" kern="1200" dirty="0">
                <a:solidFill>
                  <a:schemeClr val="tx1"/>
                </a:solidFill>
                <a:effectLst/>
                <a:latin typeface="+mn-lt"/>
                <a:ea typeface="+mn-ea"/>
                <a:cs typeface="+mn-cs"/>
              </a:rPr>
              <a:t> verdier, kunnskap og prosesser for prioritering av folkehelsetiltak</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1</a:t>
            </a:fld>
            <a:endParaRPr lang="nb-NO" dirty="0"/>
          </a:p>
        </p:txBody>
      </p:sp>
    </p:spTree>
    <p:extLst>
      <p:ext uri="{BB962C8B-B14F-4D97-AF65-F5344CB8AC3E}">
        <p14:creationId xmlns:p14="http://schemas.microsoft.com/office/powerpoint/2010/main" val="79285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Folkehelsetiltak skiller seg fra individrettede tiltak i </a:t>
            </a:r>
            <a:r>
              <a:rPr lang="nb-NO" sz="1200" kern="1200" dirty="0" err="1">
                <a:solidFill>
                  <a:schemeClr val="tx1"/>
                </a:solidFill>
                <a:effectLst/>
                <a:latin typeface="+mn-lt"/>
                <a:ea typeface="+mn-ea"/>
                <a:cs typeface="+mn-cs"/>
              </a:rPr>
              <a:t>helsetjenstene</a:t>
            </a:r>
            <a:r>
              <a:rPr lang="nb-NO" sz="1200" kern="1200" dirty="0">
                <a:solidFill>
                  <a:schemeClr val="tx1"/>
                </a:solidFill>
                <a:effectLst/>
                <a:latin typeface="+mn-lt"/>
                <a:ea typeface="+mn-ea"/>
                <a:cs typeface="+mn-cs"/>
              </a:rPr>
              <a:t>. Det gjør at tiltakene både må vurderes og prioriteres på en annen måte.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Folkehelsetiltak retter seg mot befolkingen. Beslutningen om tiltakene tas for hele befolkningen eller grupper. Det er ikke hver enkelt som selv har oppsøkt eller bedt om tiltaket.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Folkehelse er et bredt politikkområde som strekker seg ut over helsesektoren. Samfunnsskapte forhold som påvirker livene våre har betydning for folkehelsen, og virkemidlene for å bedre folkehelsen finnes i flere sektorer.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Folkehelsetiltak blir ofte besluttet politisk på ulike forvaltningsnivå, etter helhetlige politiske vurderinger. De vurderingene gjør vi i et samfunnsperspektiv, for å ta hensyn til bredden av virkninger av </a:t>
            </a:r>
            <a:r>
              <a:rPr lang="nb-NO" sz="1200" kern="1200" dirty="0" err="1">
                <a:solidFill>
                  <a:schemeClr val="tx1"/>
                </a:solidFill>
                <a:effectLst/>
                <a:latin typeface="+mn-lt"/>
                <a:ea typeface="+mn-ea"/>
                <a:cs typeface="+mn-cs"/>
              </a:rPr>
              <a:t>tiltakenev</a:t>
            </a:r>
            <a:r>
              <a:rPr lang="nb-NO" sz="1200" kern="1200" dirty="0">
                <a:solidFill>
                  <a:schemeClr val="tx1"/>
                </a:solidFill>
                <a:effectLst/>
                <a:latin typeface="+mn-lt"/>
                <a:ea typeface="+mn-ea"/>
                <a:cs typeface="+mn-cs"/>
              </a:rPr>
              <a:t>. Det skiller seg fra </a:t>
            </a:r>
            <a:r>
              <a:rPr lang="nb-NO" sz="1200" kern="1200" dirty="0" err="1">
                <a:solidFill>
                  <a:schemeClr val="tx1"/>
                </a:solidFill>
                <a:effectLst/>
                <a:latin typeface="+mn-lt"/>
                <a:ea typeface="+mn-ea"/>
                <a:cs typeface="+mn-cs"/>
              </a:rPr>
              <a:t>fra</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helsetjenseteperspektivet</a:t>
            </a:r>
            <a:r>
              <a:rPr lang="nb-NO" sz="1200" kern="1200" dirty="0">
                <a:solidFill>
                  <a:schemeClr val="tx1"/>
                </a:solidFill>
                <a:effectLst/>
                <a:latin typeface="+mn-lt"/>
                <a:ea typeface="+mn-ea"/>
                <a:cs typeface="+mn-cs"/>
              </a:rPr>
              <a:t> som brukes for å vurdere tiltak i helsetjenesten. </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11</a:t>
            </a:fld>
            <a:endParaRPr lang="nb-NO" dirty="0"/>
          </a:p>
        </p:txBody>
      </p:sp>
    </p:spTree>
    <p:extLst>
      <p:ext uri="{BB962C8B-B14F-4D97-AF65-F5344CB8AC3E}">
        <p14:creationId xmlns:p14="http://schemas.microsoft.com/office/powerpoint/2010/main" val="77342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Utvalget har drøftet hvordan verdigrunnlaget kan brukes for å bestemme hvordan avveiinger mellom ulike hensyn bør gjøres.</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Utvalget mener at verdigrunnlaget for folkehelstiltak bør baseres på det verdigrunnlaget vi har for offentlig politikk.</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Prinsipper og hensyn som bør legges til grunn for å utvikle kriterier og konkrete råd for prioriteringer er:</a:t>
            </a:r>
          </a:p>
          <a:p>
            <a:pPr lvl="1"/>
            <a:r>
              <a:rPr lang="nb-NO" sz="1200" kern="1200" dirty="0">
                <a:solidFill>
                  <a:schemeClr val="tx1"/>
                </a:solidFill>
                <a:effectLst/>
                <a:latin typeface="+mn-lt"/>
                <a:ea typeface="+mn-ea"/>
                <a:cs typeface="+mn-cs"/>
              </a:rPr>
              <a:t>Fordi virkemidlene finnes på tvers av sektorer, og virkningene av tiltakene er brede</a:t>
            </a:r>
          </a:p>
          <a:p>
            <a:pPr lvl="1"/>
            <a:r>
              <a:rPr lang="nb-NO" sz="1200" kern="1200" dirty="0">
                <a:solidFill>
                  <a:schemeClr val="tx1"/>
                </a:solidFill>
                <a:effectLst/>
                <a:latin typeface="+mn-lt"/>
                <a:ea typeface="+mn-ea"/>
                <a:cs typeface="+mn-cs"/>
              </a:rPr>
              <a:t>Åpenhet om begrunnelser – fordi åpenhet og offentlig debatt har stor betydning for å opprettholde tillit i befolkningen, og fordi medvirkning legger grunnlaget for gode beslutninger </a:t>
            </a:r>
          </a:p>
          <a:p>
            <a:pPr lvl="1"/>
            <a:r>
              <a:rPr lang="nb-NO" sz="1200" kern="1200" dirty="0">
                <a:solidFill>
                  <a:schemeClr val="tx1"/>
                </a:solidFill>
                <a:effectLst/>
                <a:latin typeface="+mn-lt"/>
                <a:ea typeface="+mn-ea"/>
                <a:cs typeface="+mn-cs"/>
              </a:rPr>
              <a:t>Målet om å redusere sosiale helseforskjeller – som er et overordnet mål for folkehelsearbeidet</a:t>
            </a:r>
          </a:p>
          <a:p>
            <a:pPr lvl="1"/>
            <a:r>
              <a:rPr lang="nb-NO" sz="1200" kern="1200" dirty="0">
                <a:solidFill>
                  <a:schemeClr val="tx1"/>
                </a:solidFill>
                <a:effectLst/>
                <a:latin typeface="+mn-lt"/>
                <a:ea typeface="+mn-ea"/>
                <a:cs typeface="+mn-cs"/>
              </a:rPr>
              <a:t>Hensynet til enkeltmenneskets frihet og autonomi – fordi folkehelsetiltak kan begrense den enkeltes frihet</a:t>
            </a:r>
          </a:p>
          <a:p>
            <a:pPr lvl="0">
              <a:lnSpc>
                <a:spcPct val="100000"/>
              </a:lnSpc>
              <a:tabLst>
                <a:tab pos="457200" algn="l"/>
              </a:tabLst>
            </a:pPr>
            <a:endParaRPr lang="nb-NO" sz="1200" dirty="0"/>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12</a:t>
            </a:fld>
            <a:endParaRPr lang="nb-NO" dirty="0"/>
          </a:p>
        </p:txBody>
      </p:sp>
    </p:spTree>
    <p:extLst>
      <p:ext uri="{BB962C8B-B14F-4D97-AF65-F5344CB8AC3E}">
        <p14:creationId xmlns:p14="http://schemas.microsoft.com/office/powerpoint/2010/main" val="243223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Omfattende kapittel i </a:t>
            </a:r>
            <a:r>
              <a:rPr lang="nb-NO" dirty="0" err="1"/>
              <a:t>NOUen</a:t>
            </a:r>
            <a:r>
              <a:rPr lang="nb-NO" dirty="0"/>
              <a:t>, hvor mange prinsipielle spørsmål drøftes.</a:t>
            </a:r>
          </a:p>
          <a:p>
            <a:r>
              <a:rPr lang="nb-NO" dirty="0"/>
              <a:t>Røykeloven</a:t>
            </a:r>
          </a:p>
          <a:p>
            <a:r>
              <a:rPr lang="nb-NO" dirty="0"/>
              <a:t>Vaksiner</a:t>
            </a:r>
          </a:p>
          <a:p>
            <a:r>
              <a:rPr lang="nb-NO" dirty="0"/>
              <a:t>Sårbare grupper, informasjon</a:t>
            </a:r>
          </a:p>
          <a:p>
            <a:r>
              <a:rPr lang="nb-NO" dirty="0"/>
              <a:t>Corona</a:t>
            </a:r>
          </a:p>
        </p:txBody>
      </p:sp>
      <p:sp>
        <p:nvSpPr>
          <p:cNvPr id="4" name="Plassholder for lysbildenummer 3"/>
          <p:cNvSpPr>
            <a:spLocks noGrp="1"/>
          </p:cNvSpPr>
          <p:nvPr>
            <p:ph type="sldNum" sz="quarter" idx="5"/>
          </p:nvPr>
        </p:nvSpPr>
        <p:spPr/>
        <p:txBody>
          <a:bodyPr/>
          <a:lstStyle/>
          <a:p>
            <a:fld id="{9B65622C-7417-468A-8AD2-015CC0AA77D3}" type="slidenum">
              <a:rPr lang="nb-NO" smtClean="0"/>
              <a:t>13</a:t>
            </a:fld>
            <a:endParaRPr lang="nb-NO" dirty="0"/>
          </a:p>
        </p:txBody>
      </p:sp>
    </p:spTree>
    <p:extLst>
      <p:ext uri="{BB962C8B-B14F-4D97-AF65-F5344CB8AC3E}">
        <p14:creationId xmlns:p14="http://schemas.microsoft.com/office/powerpoint/2010/main" val="271719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Kunnskap er et av de mest sentrale verktøyene vi har i folkehelsearbeidet, og gode kunnskapsgrunnlag er avgjørende for prioriteringsbeslutninger. Da er det behov for kunnskap om både folkehelseutfordringer, årsakssammenhenger og</a:t>
            </a:r>
            <a:r>
              <a:rPr lang="nb-NO" sz="1200" b="1" kern="1200" dirty="0">
                <a:solidFill>
                  <a:schemeClr val="tx1"/>
                </a:solidFill>
                <a:effectLst/>
                <a:latin typeface="+mn-lt"/>
                <a:ea typeface="+mn-ea"/>
                <a:cs typeface="+mn-cs"/>
              </a:rPr>
              <a:t> effekt </a:t>
            </a:r>
            <a:r>
              <a:rPr lang="nb-NO" sz="1200" kern="1200" dirty="0">
                <a:solidFill>
                  <a:schemeClr val="tx1"/>
                </a:solidFill>
                <a:effectLst/>
                <a:latin typeface="+mn-lt"/>
                <a:ea typeface="+mn-ea"/>
                <a:cs typeface="+mn-cs"/>
              </a:rPr>
              <a:t>av tiltak.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Helsetjenestens krav til dokumentasjon av tiltak er ikke direkte overførbart til folkehelsearbeidet.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som er avgjørende er å skaffe et tilstrekkelig opplyst grunnlag for beslutninger.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Utvalget har drøftet på hvilke områder det er størst behov for å styrke kunnskapsutviklingen, hvordan usikkerhet kan håndteres, og hvordan kunnskap i større grad kan tas i bruk i prioriteringsbeslutninger.</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14</a:t>
            </a:fld>
            <a:endParaRPr lang="nb-NO" dirty="0"/>
          </a:p>
        </p:txBody>
      </p:sp>
    </p:spTree>
    <p:extLst>
      <p:ext uri="{BB962C8B-B14F-4D97-AF65-F5344CB8AC3E}">
        <p14:creationId xmlns:p14="http://schemas.microsoft.com/office/powerpoint/2010/main" val="818008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Wingdings" panose="05000000000000000000" pitchFamily="2" charset="2"/>
              <a:buChar char="ü"/>
            </a:pPr>
            <a:r>
              <a:rPr lang="nn-NO" dirty="0"/>
              <a:t>Egen folkehelselov</a:t>
            </a:r>
          </a:p>
          <a:p>
            <a:pPr>
              <a:buFont typeface="Wingdings" panose="05000000000000000000" pitchFamily="2" charset="2"/>
              <a:buChar char="ü"/>
            </a:pPr>
            <a:r>
              <a:rPr lang="nn-NO" dirty="0" err="1"/>
              <a:t>Stortingsmeldinger</a:t>
            </a:r>
            <a:r>
              <a:rPr lang="nn-NO" dirty="0"/>
              <a:t> om folkehelse</a:t>
            </a:r>
          </a:p>
          <a:p>
            <a:pPr>
              <a:buFont typeface="Wingdings" panose="05000000000000000000" pitchFamily="2" charset="2"/>
              <a:buChar char="ü"/>
            </a:pPr>
            <a:r>
              <a:rPr lang="nn-NO" dirty="0"/>
              <a:t>Nasjonale mål for folkehelsearbeidet</a:t>
            </a:r>
          </a:p>
          <a:p>
            <a:pPr>
              <a:buFont typeface="Wingdings" panose="05000000000000000000" pitchFamily="2" charset="2"/>
              <a:buChar char="ü"/>
            </a:pPr>
            <a:r>
              <a:rPr lang="nn-NO" dirty="0"/>
              <a:t>Datagrunnlag, </a:t>
            </a:r>
            <a:r>
              <a:rPr lang="nn-NO" dirty="0" err="1"/>
              <a:t>forskning</a:t>
            </a:r>
            <a:r>
              <a:rPr lang="nn-NO" dirty="0"/>
              <a:t> og analyse</a:t>
            </a:r>
          </a:p>
          <a:p>
            <a:pPr>
              <a:buFont typeface="Wingdings" panose="05000000000000000000" pitchFamily="2" charset="2"/>
              <a:buChar char="ü"/>
            </a:pPr>
            <a:r>
              <a:rPr lang="nn-NO" dirty="0"/>
              <a:t>Kunnskapsgrunnlag</a:t>
            </a:r>
          </a:p>
          <a:p>
            <a:pPr>
              <a:buFont typeface="Wingdings" panose="05000000000000000000" pitchFamily="2" charset="2"/>
              <a:buChar char="ü"/>
            </a:pPr>
            <a:r>
              <a:rPr lang="nn-NO" dirty="0"/>
              <a:t>Systematisk tilnærming</a:t>
            </a:r>
            <a:endParaRPr lang="nb-NO" dirty="0"/>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Utvalgets vurdering er at folkehelsearbeidet har fått en tydeligere plass i helsepolitikken med regelmessige stortingsmeldinger, krav i folkehelseloven, større grad av tverrsektoriell forankring av helsehensyn og en mer systematisk tilnærming.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Men prioritering og ressursbruk blir i stor grad preget av kortsiktige hensyn, og det kan være vanskelig å prioritere langsiktig folkehelsearbeid i konkurranse med det som oppleves som mer akutte behov </a:t>
            </a:r>
          </a:p>
          <a:p>
            <a:r>
              <a:rPr lang="nb-NO" sz="1200" kern="1200" dirty="0">
                <a:solidFill>
                  <a:schemeClr val="tx1"/>
                </a:solidFill>
                <a:effectLst/>
                <a:latin typeface="+mn-lt"/>
                <a:ea typeface="+mn-ea"/>
                <a:cs typeface="+mn-cs"/>
              </a:rPr>
              <a:t>Det er også utfordrende å få til felles prioriteringer på tvers av sektorer i staten. Og, særlig i kommunene, er det fortsatt en utfordring med kapasitet og kompetanse til å føre frem politikkområdet. </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15</a:t>
            </a:fld>
            <a:endParaRPr lang="nb-NO" dirty="0"/>
          </a:p>
        </p:txBody>
      </p:sp>
    </p:spTree>
    <p:extLst>
      <p:ext uri="{BB962C8B-B14F-4D97-AF65-F5344CB8AC3E}">
        <p14:creationId xmlns:p14="http://schemas.microsoft.com/office/powerpoint/2010/main" val="183994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Forventet levealder kan være et mål på helsetilstanden i befolkningen. I denne figuren ser vi at forventet levealder har økt de siste tiårene. Økningen har vært for både kvinner og menn. Her er befolkningen delt inn etter utdanningsnivå. Vi ser at forventet levealder har økt i alle gruppene, men at det fortsatt er sosiale forskjeller.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highlight>
                  <a:srgbClr val="FFFF00"/>
                </a:highlight>
              </a:rPr>
              <a:t>(OVERGANG TIL NESTE BILD) Men prioritering på tvers av sektorer og forvaltningsnivåer er fremdeles en utfordring, og d</a:t>
            </a:r>
            <a:r>
              <a:rPr lang="nb-NO" dirty="0"/>
              <a:t>enne figuren illustrerer at det er et potensiale for å bedre folkehelsen i befolkningen.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highlight>
                <a:srgbClr val="FFFF00"/>
              </a:highlight>
            </a:endParaRP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19</a:t>
            </a:fld>
            <a:endParaRPr lang="nb-NO" dirty="0"/>
          </a:p>
        </p:txBody>
      </p:sp>
    </p:spTree>
    <p:extLst>
      <p:ext uri="{BB962C8B-B14F-4D97-AF65-F5344CB8AC3E}">
        <p14:creationId xmlns:p14="http://schemas.microsoft.com/office/powerpoint/2010/main" val="2663827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a:t>
            </a:r>
            <a:r>
              <a:rPr kumimoji="0" lang="nb-NO" altLang="nb-NO" sz="1200" b="0" i="0" u="none" strike="noStrike" kern="1200" cap="none" spc="0" normalizeH="0" baseline="0" noProof="0" dirty="0" bmk="">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orventet levealder og forventet levealder med god helse</a:t>
            </a:r>
            <a:endParaRPr kumimoji="0" lang="nb-NO" altLang="nb-NO" sz="400" b="0" i="0" u="none" strike="noStrike" kern="1200" cap="none" spc="0" normalizeH="0" baseline="0" noProof="0" dirty="0">
              <a:ln>
                <a:noFill/>
              </a:ln>
              <a:solidFill>
                <a:prstClr val="black"/>
              </a:solidFill>
              <a:effectLst/>
              <a:uLnTx/>
              <a:uFillTx/>
              <a:latin typeface="Open Sans"/>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20</a:t>
            </a:fld>
            <a:endParaRPr lang="nb-NO" dirty="0"/>
          </a:p>
        </p:txBody>
      </p:sp>
    </p:spTree>
    <p:extLst>
      <p:ext uri="{BB962C8B-B14F-4D97-AF65-F5344CB8AC3E}">
        <p14:creationId xmlns:p14="http://schemas.microsoft.com/office/powerpoint/2010/main" val="1361892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FF82F-3BED-E952-3F75-A55C798506A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2DFE9E5-2C17-413C-80A8-0A3D6BF79CE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C45BFAE-5B76-F678-59A8-22DCE63CEE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a:t>
            </a:r>
            <a:r>
              <a:rPr kumimoji="0" lang="nb-NO" altLang="nb-NO" sz="1200" b="0" i="0" u="none" strike="noStrike" kern="1200" cap="none" spc="0" normalizeH="0" baseline="0" noProof="0" dirty="0" bmk="">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orventet levealder og forventet levealder med god helse</a:t>
            </a:r>
            <a:endParaRPr kumimoji="0" lang="nb-NO" altLang="nb-NO" sz="400" b="0" i="0" u="none" strike="noStrike" kern="1200" cap="none" spc="0" normalizeH="0" baseline="0" noProof="0" dirty="0">
              <a:ln>
                <a:noFill/>
              </a:ln>
              <a:solidFill>
                <a:prstClr val="black"/>
              </a:solidFill>
              <a:effectLst/>
              <a:uLnTx/>
              <a:uFillTx/>
              <a:latin typeface="Open Sans"/>
              <a:ea typeface="+mn-ea"/>
              <a:cs typeface="+mn-cs"/>
            </a:endParaRPr>
          </a:p>
          <a:p>
            <a:endParaRPr lang="nb-NO" dirty="0"/>
          </a:p>
        </p:txBody>
      </p:sp>
      <p:sp>
        <p:nvSpPr>
          <p:cNvPr id="4" name="Plassholder for lysbildenummer 3">
            <a:extLst>
              <a:ext uri="{FF2B5EF4-FFF2-40B4-BE49-F238E27FC236}">
                <a16:creationId xmlns:a16="http://schemas.microsoft.com/office/drawing/2014/main" id="{B3076048-1762-E906-CA85-A5993A8CB9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5622C-7417-468A-8AD2-015CC0AA77D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243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Forsterker oppmerksomheten omkring folkehelsearbeid – på alle forvaltningsnivåene.</a:t>
            </a:r>
          </a:p>
        </p:txBody>
      </p:sp>
      <p:sp>
        <p:nvSpPr>
          <p:cNvPr id="4" name="Plassholder for lysbildenummer 3"/>
          <p:cNvSpPr>
            <a:spLocks noGrp="1"/>
          </p:cNvSpPr>
          <p:nvPr>
            <p:ph type="sldNum" sz="quarter" idx="5"/>
          </p:nvPr>
        </p:nvSpPr>
        <p:spPr/>
        <p:txBody>
          <a:bodyPr/>
          <a:lstStyle/>
          <a:p>
            <a:fld id="{9B65622C-7417-468A-8AD2-015CC0AA77D3}" type="slidenum">
              <a:rPr lang="nb-NO" smtClean="0"/>
              <a:t>23</a:t>
            </a:fld>
            <a:endParaRPr lang="nb-NO" dirty="0"/>
          </a:p>
        </p:txBody>
      </p:sp>
    </p:spTree>
    <p:extLst>
      <p:ext uri="{BB962C8B-B14F-4D97-AF65-F5344CB8AC3E}">
        <p14:creationId xmlns:p14="http://schemas.microsoft.com/office/powerpoint/2010/main" val="1139282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OECD etablerte i 2022 et sett med kriterier for å støtte vurderinger av beste praksis</a:t>
            </a:r>
          </a:p>
          <a:p>
            <a:r>
              <a:rPr lang="nb-NO" dirty="0"/>
              <a:t>Public Health England : Utviklet et format for oppsummeringer og analyse til støtte for folkehelsearbeid / -tiltak</a:t>
            </a:r>
          </a:p>
        </p:txBody>
      </p:sp>
      <p:sp>
        <p:nvSpPr>
          <p:cNvPr id="4" name="Plassholder for lysbildenummer 3"/>
          <p:cNvSpPr>
            <a:spLocks noGrp="1"/>
          </p:cNvSpPr>
          <p:nvPr>
            <p:ph type="sldNum" sz="quarter" idx="5"/>
          </p:nvPr>
        </p:nvSpPr>
        <p:spPr/>
        <p:txBody>
          <a:bodyPr/>
          <a:lstStyle/>
          <a:p>
            <a:fld id="{9B65622C-7417-468A-8AD2-015CC0AA77D3}" type="slidenum">
              <a:rPr lang="nb-NO" smtClean="0"/>
              <a:t>24</a:t>
            </a:fld>
            <a:endParaRPr lang="nb-NO" dirty="0"/>
          </a:p>
        </p:txBody>
      </p:sp>
    </p:spTree>
    <p:extLst>
      <p:ext uri="{BB962C8B-B14F-4D97-AF65-F5344CB8AC3E}">
        <p14:creationId xmlns:p14="http://schemas.microsoft.com/office/powerpoint/2010/main" val="161368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vi konsekvenser av folkehelsearbeid</a:t>
            </a:r>
          </a:p>
          <a:p>
            <a:r>
              <a:rPr lang="nb-NO" dirty="0"/>
              <a:t>Levealder har vært den viktigste formen for måling av folkehelse. Relativt enkel rent metodisk.</a:t>
            </a:r>
          </a:p>
        </p:txBody>
      </p:sp>
      <p:sp>
        <p:nvSpPr>
          <p:cNvPr id="4" name="Plassholder for lysbildenummer 3"/>
          <p:cNvSpPr>
            <a:spLocks noGrp="1"/>
          </p:cNvSpPr>
          <p:nvPr>
            <p:ph type="sldNum" sz="quarter" idx="5"/>
          </p:nvPr>
        </p:nvSpPr>
        <p:spPr/>
        <p:txBody>
          <a:bodyPr/>
          <a:lstStyle/>
          <a:p>
            <a:fld id="{9B65622C-7417-468A-8AD2-015CC0AA77D3}" type="slidenum">
              <a:rPr lang="nb-NO" smtClean="0"/>
              <a:t>2</a:t>
            </a:fld>
            <a:endParaRPr lang="nb-NO" dirty="0"/>
          </a:p>
        </p:txBody>
      </p:sp>
    </p:spTree>
    <p:extLst>
      <p:ext uri="{BB962C8B-B14F-4D97-AF65-F5344CB8AC3E}">
        <p14:creationId xmlns:p14="http://schemas.microsoft.com/office/powerpoint/2010/main" val="2658474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B65622C-7417-468A-8AD2-015CC0AA77D3}" type="slidenum">
              <a:rPr lang="nb-NO" smtClean="0"/>
              <a:t>25</a:t>
            </a:fld>
            <a:endParaRPr lang="nb-NO" dirty="0"/>
          </a:p>
        </p:txBody>
      </p:sp>
    </p:spTree>
    <p:extLst>
      <p:ext uri="{BB962C8B-B14F-4D97-AF65-F5344CB8AC3E}">
        <p14:creationId xmlns:p14="http://schemas.microsoft.com/office/powerpoint/2010/main" val="171390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Utvalget anbefaler tiltak for å styrke det systematiske folkehelsearbeidet og støtte prioriteringsbeslutninger. Hovedanbefalingene er å:</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Etablere nye kriterier for prioritering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Satse på utvikling av ny og bedre tilpasset kunnskap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Etablere mer operativ støtte til kommunene, og å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Utvikle bedre nasjonale beslutningsprosesser</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26</a:t>
            </a:fld>
            <a:endParaRPr lang="nb-NO" dirty="0"/>
          </a:p>
        </p:txBody>
      </p:sp>
    </p:spTree>
    <p:extLst>
      <p:ext uri="{BB962C8B-B14F-4D97-AF65-F5344CB8AC3E}">
        <p14:creationId xmlns:p14="http://schemas.microsoft.com/office/powerpoint/2010/main" val="1124198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Utvalget anbefaler fire kriterier for et forbedret system for prioritering: </a:t>
            </a:r>
          </a:p>
          <a:p>
            <a:r>
              <a:rPr lang="nb-NO" dirty="0"/>
              <a:t>nytte, kostnad, fordeling og autonomi</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Kriteriene bygger på det overordnede verdigrunnlaget for offentlig politikk. Dette er et nytt virkemiddel som skal bidra til bedre prioriteringsbeslutninger. Kriteriene skal bidra til at folkehelsetiltak blir utredet bedre og mer enhetlig, og at verdivurderingene er åpne og transparente. </a:t>
            </a:r>
          </a:p>
          <a:p>
            <a:endParaRPr lang="nb-NO" dirty="0"/>
          </a:p>
          <a:p>
            <a:r>
              <a:rPr lang="nb-NO" dirty="0"/>
              <a:t>Bygge på verdigrunnlaget for offentlig politikk</a:t>
            </a:r>
          </a:p>
          <a:p>
            <a:r>
              <a:rPr lang="nb-NO" dirty="0"/>
              <a:t>Fremme bruk av kriteriene gjennom  råd og veiledning</a:t>
            </a:r>
          </a:p>
          <a:p>
            <a:r>
              <a:rPr lang="nb-NO" dirty="0"/>
              <a:t>Ivareta målet om utjevning av sosial ulikhet i helse og</a:t>
            </a:r>
          </a:p>
          <a:p>
            <a:r>
              <a:rPr lang="nb-NO" dirty="0"/>
              <a:t>Ta hensyn til autonomi </a:t>
            </a:r>
          </a:p>
          <a:p>
            <a:r>
              <a:rPr lang="nb-NO" dirty="0"/>
              <a:t>Forankre kriteriene i </a:t>
            </a:r>
            <a:r>
              <a:rPr lang="nb-NO" dirty="0" err="1"/>
              <a:t>folkehelselo</a:t>
            </a:r>
            <a:endParaRPr lang="nb-NO" dirty="0"/>
          </a:p>
          <a:p>
            <a:r>
              <a:rPr lang="nb-NO" dirty="0"/>
              <a:t>Utvalget anbefaler å følge opp med råd og veiledning for å fremme bruken av kritereien på tvers av sektorer og forvaltningsnivåer</a:t>
            </a:r>
          </a:p>
          <a:p>
            <a:endParaRPr lang="nb-NO" dirty="0"/>
          </a:p>
          <a:p>
            <a:r>
              <a:rPr lang="nb-NO" dirty="0"/>
              <a:t>Kriteriene skal ses under ett og i forhold til hverandre når tiltak vurderes opp mot hverandre. Utvalget mener kriteriene vil bidra til å ivareta målet om redusere sosiale helseforskjeller, og hensynet til autonomi. </a:t>
            </a:r>
          </a:p>
          <a:p>
            <a:endParaRPr lang="nb-NO" dirty="0"/>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27</a:t>
            </a:fld>
            <a:endParaRPr lang="nb-NO" dirty="0"/>
          </a:p>
        </p:txBody>
      </p:sp>
    </p:spTree>
    <p:extLst>
      <p:ext uri="{BB962C8B-B14F-4D97-AF65-F5344CB8AC3E}">
        <p14:creationId xmlns:p14="http://schemas.microsoft.com/office/powerpoint/2010/main" val="95358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Kriteriene har likheter med prioriteringskriteriene for helsetjenesten – </a:t>
            </a:r>
            <a:r>
              <a:rPr lang="nb-NO" sz="1200" i="1" kern="1200" dirty="0">
                <a:solidFill>
                  <a:schemeClr val="tx1"/>
                </a:solidFill>
                <a:effectLst/>
                <a:latin typeface="+mn-lt"/>
                <a:ea typeface="+mn-ea"/>
                <a:cs typeface="+mn-cs"/>
              </a:rPr>
              <a:t>kostnad, ressurs, alvorlighet</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Men i arbeidet med prioritering av folkehelse i et samfunnsperspektiv er ikke helse den eneste verdien som det skal tas hensyn til. Derfor har kriteriene nytte, ressurs, fordeling og autonomi et annet innhold på folkehelseområdet enn de ville hatt i et helsetjenesteperspektiv. I et samfunnsperspektiv er det ikke nødvendigvis sektorens budsjett som er rammen for prioriteringene. Spørsmålet er om samfunnets samlede nytte kan økes, dersom ressursene fordeles på en annen måte.</a:t>
            </a:r>
          </a:p>
        </p:txBody>
      </p:sp>
      <p:sp>
        <p:nvSpPr>
          <p:cNvPr id="4" name="Plassholder for lysbildenummer 3"/>
          <p:cNvSpPr>
            <a:spLocks noGrp="1"/>
          </p:cNvSpPr>
          <p:nvPr>
            <p:ph type="sldNum" sz="quarter" idx="5"/>
          </p:nvPr>
        </p:nvSpPr>
        <p:spPr/>
        <p:txBody>
          <a:bodyPr/>
          <a:lstStyle/>
          <a:p>
            <a:fld id="{9B65622C-7417-468A-8AD2-015CC0AA77D3}" type="slidenum">
              <a:rPr lang="nb-NO" smtClean="0"/>
              <a:t>28</a:t>
            </a:fld>
            <a:endParaRPr lang="nb-NO" dirty="0"/>
          </a:p>
        </p:txBody>
      </p:sp>
    </p:spTree>
    <p:extLst>
      <p:ext uri="{BB962C8B-B14F-4D97-AF65-F5344CB8AC3E}">
        <p14:creationId xmlns:p14="http://schemas.microsoft.com/office/powerpoint/2010/main" val="2829956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denne figuren er kriteriene forklart. </a:t>
            </a:r>
          </a:p>
          <a:p>
            <a:r>
              <a:rPr lang="nb-NO" sz="1200" i="1" kern="1200" dirty="0">
                <a:solidFill>
                  <a:schemeClr val="tx1"/>
                </a:solidFill>
                <a:effectLst/>
                <a:latin typeface="+mn-lt"/>
                <a:ea typeface="+mn-ea"/>
                <a:cs typeface="+mn-cs"/>
              </a:rPr>
              <a:t>Nytte:</a:t>
            </a:r>
            <a:r>
              <a:rPr lang="nb-NO" sz="1200" kern="1200" dirty="0">
                <a:solidFill>
                  <a:schemeClr val="tx1"/>
                </a:solidFill>
                <a:effectLst/>
                <a:latin typeface="+mn-lt"/>
                <a:ea typeface="+mn-ea"/>
                <a:cs typeface="+mn-cs"/>
              </a:rPr>
              <a:t> Tiltakenes effekt på folkehelsen, faktorer som påvirker folkehelsen, og annen </a:t>
            </a:r>
            <a:r>
              <a:rPr lang="nb-NO" sz="1200" kern="1200" dirty="0" err="1">
                <a:solidFill>
                  <a:schemeClr val="tx1"/>
                </a:solidFill>
                <a:effectLst/>
                <a:latin typeface="+mn-lt"/>
                <a:ea typeface="+mn-ea"/>
                <a:cs typeface="+mn-cs"/>
              </a:rPr>
              <a:t>samfunnsnytte</a:t>
            </a:r>
            <a:r>
              <a:rPr lang="nb-NO" sz="1200" kern="1200" dirty="0">
                <a:solidFill>
                  <a:schemeClr val="tx1"/>
                </a:solidFill>
                <a:effectLst/>
                <a:latin typeface="+mn-lt"/>
                <a:ea typeface="+mn-ea"/>
                <a:cs typeface="+mn-cs"/>
              </a:rPr>
              <a:t>. Et tiltaks prioritet øker i tråd med forventet nytte av tiltaket. </a:t>
            </a:r>
          </a:p>
          <a:p>
            <a:r>
              <a:rPr lang="nb-NO" sz="1200" i="1" kern="1200" dirty="0">
                <a:solidFill>
                  <a:schemeClr val="tx1"/>
                </a:solidFill>
                <a:effectLst/>
                <a:latin typeface="+mn-lt"/>
                <a:ea typeface="+mn-ea"/>
                <a:cs typeface="+mn-cs"/>
              </a:rPr>
              <a:t>Kostnad:</a:t>
            </a:r>
            <a:r>
              <a:rPr lang="nb-NO" sz="1200" kern="1200" dirty="0">
                <a:solidFill>
                  <a:schemeClr val="tx1"/>
                </a:solidFill>
                <a:effectLst/>
                <a:latin typeface="+mn-lt"/>
                <a:ea typeface="+mn-ea"/>
                <a:cs typeface="+mn-cs"/>
              </a:rPr>
              <a:t> Tiltakenes ressursbruk og andre samfunnskostnader. Et tiltaks prioritet øker jo mindre kostnader og ressurser tiltaket krever. </a:t>
            </a:r>
          </a:p>
          <a:p>
            <a:r>
              <a:rPr lang="nb-NO" sz="1200" i="1" kern="1200" dirty="0">
                <a:solidFill>
                  <a:schemeClr val="tx1"/>
                </a:solidFill>
                <a:effectLst/>
                <a:latin typeface="+mn-lt"/>
                <a:ea typeface="+mn-ea"/>
                <a:cs typeface="+mn-cs"/>
              </a:rPr>
              <a:t>Fordeling:</a:t>
            </a:r>
            <a:r>
              <a:rPr lang="nb-NO" sz="1200" kern="1200" dirty="0">
                <a:solidFill>
                  <a:schemeClr val="tx1"/>
                </a:solidFill>
                <a:effectLst/>
                <a:latin typeface="+mn-lt"/>
                <a:ea typeface="+mn-ea"/>
                <a:cs typeface="+mn-cs"/>
              </a:rPr>
              <a:t> Fordeling av tiltakenes nytte og kostnad på ulike grupper. Et tiltaks prioritet øker i tråd med tiltakets utjevning av sosiale helseforskjeller. </a:t>
            </a:r>
          </a:p>
          <a:p>
            <a:r>
              <a:rPr lang="nb-NO" sz="1200" i="1" kern="1200" dirty="0">
                <a:solidFill>
                  <a:schemeClr val="tx1"/>
                </a:solidFill>
                <a:effectLst/>
                <a:latin typeface="+mn-lt"/>
                <a:ea typeface="+mn-ea"/>
                <a:cs typeface="+mn-cs"/>
              </a:rPr>
              <a:t>Autonomi:</a:t>
            </a:r>
            <a:r>
              <a:rPr lang="nb-NO" sz="1200" kern="1200" dirty="0">
                <a:solidFill>
                  <a:schemeClr val="tx1"/>
                </a:solidFill>
                <a:effectLst/>
                <a:latin typeface="+mn-lt"/>
                <a:ea typeface="+mn-ea"/>
                <a:cs typeface="+mn-cs"/>
              </a:rPr>
              <a:t> Begrensninger som tiltakene legger på den enkelte. Et tiltaks prioritet reduseres jo mer begrensende tiltaket 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Med autonomikriteriet kan vi belyse i hvilken grad tiltaket begrenser enkeltmenneskets frihet, valgmuligheter, og medbestemmelse, og hvordan hensynet til autonomi bør vektlegges i en samlet beslutning. Det er en skjønnsmessig vurdering om tiltakets verdi kan rettferdiggjøre en begrensning av autonomi, og beslutningsgrunnlaget må gjøre rede for den vurderingen. </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29</a:t>
            </a:fld>
            <a:endParaRPr lang="nb-NO" dirty="0"/>
          </a:p>
        </p:txBody>
      </p:sp>
    </p:spTree>
    <p:extLst>
      <p:ext uri="{BB962C8B-B14F-4D97-AF65-F5344CB8AC3E}">
        <p14:creationId xmlns:p14="http://schemas.microsoft.com/office/powerpoint/2010/main" val="470574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Det er behov for bedre kunnskap om effekt av folkehelsetiltak. Utvalget anbefaler derfor en strategisk forskningssatsing for å bygge opp sterke forskningsmiljøer for effektevaluering.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trenger et bredere perspektiv på kunnskapsproduksjon for folkehelsearbeidet. Utvalget anbefaler at det legges større vekt på gjennomføring av forsøk, og at det brukes metoder som passer til folkehelsetiltakenes. Blant annet kan kunnskap om effekter på mellomliggende variabler være en viktig del av kunnskapsgrunnlaget.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Utvalget anbefaler å forenkle tilgang til helsedata. Når helseregistrene nå er samlet hos Folkehelseinstituttet gir det muligheter for å forbedre systemet for innsamling, tilgjengeliggjøring og bruk av data</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Datagrunnlaget om årsakssammenhenger, påvirkningsfaktorer og sykdomsbyrde må også forbedres og videreutvikles fortløpende.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Utvalget mener også at de store befolkningsundersøkelsene er en avgjørende kunnskapskilde for </a:t>
            </a:r>
            <a:r>
              <a:rPr lang="nb-NO" sz="1200" kern="1200" dirty="0" err="1">
                <a:solidFill>
                  <a:schemeClr val="tx1"/>
                </a:solidFill>
                <a:effectLst/>
                <a:latin typeface="+mn-lt"/>
                <a:ea typeface="+mn-ea"/>
                <a:cs typeface="+mn-cs"/>
              </a:rPr>
              <a:t>folkehlesarbeidet</a:t>
            </a:r>
            <a:r>
              <a:rPr lang="nb-NO" sz="1200" kern="1200" dirty="0">
                <a:solidFill>
                  <a:schemeClr val="tx1"/>
                </a:solidFill>
                <a:effectLst/>
                <a:latin typeface="+mn-lt"/>
                <a:ea typeface="+mn-ea"/>
                <a:cs typeface="+mn-cs"/>
              </a:rPr>
              <a:t>, og anbefaler at de sikres en mer forutsigbar finansiering.</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30</a:t>
            </a:fld>
            <a:endParaRPr lang="nb-NO" dirty="0"/>
          </a:p>
        </p:txBody>
      </p:sp>
    </p:spTree>
    <p:extLst>
      <p:ext uri="{BB962C8B-B14F-4D97-AF65-F5344CB8AC3E}">
        <p14:creationId xmlns:p14="http://schemas.microsoft.com/office/powerpoint/2010/main" val="1204312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Bedre støtte til kommunene var et viktig formål med omorganiseringen av helseforvaltningen i 2024. Utvalget anbefaler å utvikle den statlige videre, og at det gis s mer operativ kunnskaps- og beslutningstøtte til kommunene. </a:t>
            </a:r>
          </a:p>
          <a:p>
            <a:r>
              <a:rPr lang="nb-NO" sz="1200" kern="1200" dirty="0">
                <a:solidFill>
                  <a:schemeClr val="tx1"/>
                </a:solidFill>
                <a:effectLst/>
                <a:latin typeface="+mn-lt"/>
                <a:ea typeface="+mn-ea"/>
                <a:cs typeface="+mn-cs"/>
              </a:rPr>
              <a:t>Støtten bør omfatte arbeid med å identifisere, prioritere og gjennomføre folkehelsetiltak. Helsedirektoratet rolle, og eksisterende miljøer ved Folkehelseinstituttet som tilbyr kunnskapsstøtte til kommunene i dag, er et godt utgangspunkt, og utvalget foreslår å utvikle og prøve ut nye former for operativ støtte. </a:t>
            </a:r>
          </a:p>
          <a:p>
            <a:r>
              <a:rPr lang="nb-NO" sz="1200" kern="1200" dirty="0">
                <a:solidFill>
                  <a:schemeClr val="tx1"/>
                </a:solidFill>
                <a:effectLst/>
                <a:latin typeface="+mn-lt"/>
                <a:ea typeface="+mn-ea"/>
                <a:cs typeface="+mn-cs"/>
              </a:rPr>
              <a:t>Det tiårige folkehelseprogrammet har vært løftet fram som et godt eksempel på statlig støtte og prioritering, og varigheten av programmet har vært pekt ut som den viktigste suksessfaktoren. Utvalget anbefaler at flere smale tilskuddsordninger erstattes med bredere programmer. Det gir kommunene større mulighet å gjøre lokale prioritering som passer til utfordringsbildet.</a:t>
            </a:r>
          </a:p>
          <a:p>
            <a:r>
              <a:rPr lang="nb-NO" sz="1200" kern="1200" dirty="0">
                <a:solidFill>
                  <a:schemeClr val="tx1"/>
                </a:solidFill>
                <a:effectLst/>
                <a:latin typeface="+mn-lt"/>
                <a:ea typeface="+mn-ea"/>
                <a:cs typeface="+mn-cs"/>
              </a:rPr>
              <a:t>Et forslag kan være å samle tilskuddsordninger rettet mot barn og unge i et bredere program om barn og unges oppvekstsvilkår. </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32</a:t>
            </a:fld>
            <a:endParaRPr lang="nb-NO" dirty="0"/>
          </a:p>
        </p:txBody>
      </p:sp>
    </p:spTree>
    <p:extLst>
      <p:ext uri="{BB962C8B-B14F-4D97-AF65-F5344CB8AC3E}">
        <p14:creationId xmlns:p14="http://schemas.microsoft.com/office/powerpoint/2010/main" val="216946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Den systematiske modellen for folkehelsearbeid som er etablert har styrket folkehelsefeltet, og utvalget anbefaler at modellen utvikles videre. </a:t>
            </a:r>
          </a:p>
          <a:p>
            <a:r>
              <a:rPr lang="nb-NO" sz="1200" kern="1200" dirty="0">
                <a:solidFill>
                  <a:schemeClr val="tx1"/>
                </a:solidFill>
                <a:effectLst/>
                <a:latin typeface="+mn-lt"/>
                <a:ea typeface="+mn-ea"/>
                <a:cs typeface="+mn-cs"/>
              </a:rPr>
              <a:t>Flant annet anbefaler utvalget at stortingsmeldinger om folkehelse har en strategisk innretning. De bør dekke hele bredden av forhold som har betydning for befolkningens helse, men «løfte blikket» fra små og store enkelttiltak, og presentere de viktigste prioriteringene.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Fagetatene bør utfordres og få rom til å gi tydeligere råd om hva som er de største utfordringene for folkehelsen totalt sett, og hvilke virkemidler og tiltak som er mest effektive for å bedre befolkningens helse og utjevne de </a:t>
            </a:r>
            <a:r>
              <a:rPr lang="nb-NO" sz="1200" kern="1200">
                <a:solidFill>
                  <a:schemeClr val="tx1"/>
                </a:solidFill>
                <a:effectLst/>
                <a:latin typeface="+mn-lt"/>
                <a:ea typeface="+mn-ea"/>
                <a:cs typeface="+mn-cs"/>
              </a:rPr>
              <a:t>sosiale helseforskjellene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Utvalget mener også at det bør arbeides videre med hvordan tiltak i og utenfor helsetjenesten kan vurderes og prioriteres mer helhetlig. Tiltak i helsetjenesten har vært utenfor dette utvalgets mandat. Men i mange tilfeller gir det liten mening å gjøre et skarpt skille mellom forebyggende og helsefremmende tiltak innenfor og utenfor helsetjenesten, og forebyggende og helsefremmende arbeid i helsetjenesten må være en del av en samlet tilnærming til folkehelsearbeidet. </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33</a:t>
            </a:fld>
            <a:endParaRPr lang="nb-NO" dirty="0"/>
          </a:p>
        </p:txBody>
      </p:sp>
    </p:spTree>
    <p:extLst>
      <p:ext uri="{BB962C8B-B14F-4D97-AF65-F5344CB8AC3E}">
        <p14:creationId xmlns:p14="http://schemas.microsoft.com/office/powerpoint/2010/main" val="906046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0ABA6-7A72-73B0-FD2B-333B528DACC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73C7744-80BD-F982-9D56-1E62D1A0F2D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130A475-9694-0978-C09E-F3C20B68DE91}"/>
              </a:ext>
            </a:extLst>
          </p:cNvPr>
          <p:cNvSpPr>
            <a:spLocks noGrp="1"/>
          </p:cNvSpPr>
          <p:nvPr>
            <p:ph type="body" idx="1"/>
          </p:nvPr>
        </p:nvSpPr>
        <p:spPr/>
        <p:txBody>
          <a:bodyPr/>
          <a:lstStyle/>
          <a:p>
            <a:r>
              <a:rPr lang="nb-NO" sz="1200" kern="1200" dirty="0">
                <a:solidFill>
                  <a:schemeClr val="tx1"/>
                </a:solidFill>
                <a:effectLst/>
                <a:latin typeface="+mn-lt"/>
                <a:ea typeface="+mn-ea"/>
                <a:cs typeface="+mn-cs"/>
              </a:rPr>
              <a:t>Da utvalget startet sitt arbeid for litt over et år siden, satt vi oss noen mål for arbeidet. Vi ønsket:  </a:t>
            </a:r>
          </a:p>
          <a:p>
            <a:r>
              <a:rPr lang="nb-NO" sz="1200" kern="1200" dirty="0">
                <a:solidFill>
                  <a:schemeClr val="tx1"/>
                </a:solidFill>
                <a:effectLst/>
                <a:latin typeface="+mn-lt"/>
                <a:ea typeface="+mn-ea"/>
                <a:cs typeface="+mn-cs"/>
              </a:rPr>
              <a:t>At rapporten skal være nyttig og verdt å lese – både  for oppdragsgiver og andre aktører på folkehelsefeltet</a:t>
            </a:r>
          </a:p>
          <a:p>
            <a:r>
              <a:rPr lang="nb-NO" sz="1200" kern="1200" dirty="0">
                <a:solidFill>
                  <a:schemeClr val="tx1"/>
                </a:solidFill>
                <a:effectLst/>
                <a:latin typeface="+mn-lt"/>
                <a:ea typeface="+mn-ea"/>
                <a:cs typeface="+mn-cs"/>
              </a:rPr>
              <a:t>Å bidra til bedre forståelse av dagens situasjon </a:t>
            </a:r>
          </a:p>
          <a:p>
            <a:r>
              <a:rPr lang="nb-NO" sz="1200" kern="1200" dirty="0">
                <a:solidFill>
                  <a:schemeClr val="tx1"/>
                </a:solidFill>
                <a:effectLst/>
                <a:latin typeface="+mn-lt"/>
                <a:ea typeface="+mn-ea"/>
                <a:cs typeface="+mn-cs"/>
              </a:rPr>
              <a:t>Gi konkrete anbefalinger for bedre beslutningsprosesser, og</a:t>
            </a:r>
          </a:p>
          <a:p>
            <a:r>
              <a:rPr lang="nb-NO" sz="1200" kern="1200" dirty="0">
                <a:solidFill>
                  <a:schemeClr val="tx1"/>
                </a:solidFill>
                <a:effectLst/>
                <a:latin typeface="+mn-lt"/>
                <a:ea typeface="+mn-ea"/>
                <a:cs typeface="+mn-cs"/>
              </a:rPr>
              <a:t>Skape grunnlag for politikkutforming framover</a:t>
            </a:r>
          </a:p>
          <a:p>
            <a:endParaRPr lang="nb-NO" dirty="0"/>
          </a:p>
        </p:txBody>
      </p:sp>
      <p:sp>
        <p:nvSpPr>
          <p:cNvPr id="4" name="Plassholder for lysbildenummer 3">
            <a:extLst>
              <a:ext uri="{FF2B5EF4-FFF2-40B4-BE49-F238E27FC236}">
                <a16:creationId xmlns:a16="http://schemas.microsoft.com/office/drawing/2014/main" id="{7AABD8DF-7A0B-8683-652E-A9E08E0B9D2D}"/>
              </a:ext>
            </a:extLst>
          </p:cNvPr>
          <p:cNvSpPr>
            <a:spLocks noGrp="1"/>
          </p:cNvSpPr>
          <p:nvPr>
            <p:ph type="sldNum" sz="quarter" idx="5"/>
          </p:nvPr>
        </p:nvSpPr>
        <p:spPr/>
        <p:txBody>
          <a:bodyPr/>
          <a:lstStyle/>
          <a:p>
            <a:fld id="{9B65622C-7417-468A-8AD2-015CC0AA77D3}" type="slidenum">
              <a:rPr lang="nb-NO" smtClean="0"/>
              <a:t>34</a:t>
            </a:fld>
            <a:endParaRPr lang="nb-NO" dirty="0"/>
          </a:p>
        </p:txBody>
      </p:sp>
    </p:spTree>
    <p:extLst>
      <p:ext uri="{BB962C8B-B14F-4D97-AF65-F5344CB8AC3E}">
        <p14:creationId xmlns:p14="http://schemas.microsoft.com/office/powerpoint/2010/main" val="229481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rPr>
              <a:t>Helt </a:t>
            </a:r>
            <a:r>
              <a:rPr lang="en-US" sz="1200" dirty="0" err="1">
                <a:solidFill>
                  <a:schemeClr val="tx1"/>
                </a:solidFill>
                <a:effectLst/>
              </a:rPr>
              <a:t>fram</a:t>
            </a:r>
            <a:r>
              <a:rPr lang="en-US" sz="1200" dirty="0">
                <a:solidFill>
                  <a:schemeClr val="tx1"/>
                </a:solidFill>
                <a:effectLst/>
              </a:rPr>
              <a:t> </a:t>
            </a:r>
            <a:r>
              <a:rPr lang="en-US" sz="1200" dirty="0" err="1">
                <a:solidFill>
                  <a:schemeClr val="tx1"/>
                </a:solidFill>
                <a:effectLst/>
              </a:rPr>
              <a:t>til</a:t>
            </a:r>
            <a:r>
              <a:rPr lang="en-US" sz="1200" dirty="0">
                <a:solidFill>
                  <a:schemeClr val="tx1"/>
                </a:solidFill>
                <a:effectLst/>
              </a:rPr>
              <a:t> </a:t>
            </a:r>
            <a:r>
              <a:rPr lang="en-US" sz="1200" dirty="0" err="1">
                <a:solidFill>
                  <a:schemeClr val="tx1"/>
                </a:solidFill>
                <a:effectLst/>
              </a:rPr>
              <a:t>første</a:t>
            </a:r>
            <a:r>
              <a:rPr lang="en-US" sz="1200" dirty="0">
                <a:solidFill>
                  <a:schemeClr val="tx1"/>
                </a:solidFill>
                <a:effectLst/>
              </a:rPr>
              <a:t> </a:t>
            </a:r>
            <a:r>
              <a:rPr lang="en-US" sz="1200" dirty="0" err="1">
                <a:solidFill>
                  <a:schemeClr val="tx1"/>
                </a:solidFill>
                <a:effectLst/>
              </a:rPr>
              <a:t>verdenskrig</a:t>
            </a:r>
            <a:r>
              <a:rPr lang="en-US" sz="1200" dirty="0">
                <a:solidFill>
                  <a:schemeClr val="tx1"/>
                </a:solidFill>
                <a:effectLst/>
              </a:rPr>
              <a:t> var </a:t>
            </a:r>
            <a:r>
              <a:rPr lang="en-US" sz="1200" dirty="0" err="1">
                <a:solidFill>
                  <a:schemeClr val="tx1"/>
                </a:solidFill>
                <a:effectLst/>
              </a:rPr>
              <a:t>helsetjenestens</a:t>
            </a:r>
            <a:r>
              <a:rPr lang="en-US" sz="1200" dirty="0">
                <a:solidFill>
                  <a:schemeClr val="tx1"/>
                </a:solidFill>
                <a:effectLst/>
              </a:rPr>
              <a:t> </a:t>
            </a:r>
            <a:r>
              <a:rPr lang="en-US" sz="1200" dirty="0" err="1">
                <a:solidFill>
                  <a:schemeClr val="tx1"/>
                </a:solidFill>
                <a:effectLst/>
              </a:rPr>
              <a:t>oppgaver</a:t>
            </a:r>
            <a:r>
              <a:rPr lang="en-US" sz="1200" dirty="0">
                <a:solidFill>
                  <a:schemeClr val="tx1"/>
                </a:solidFill>
                <a:effectLst/>
              </a:rPr>
              <a:t> </a:t>
            </a:r>
            <a:r>
              <a:rPr lang="en-US" sz="1200" dirty="0" err="1">
                <a:solidFill>
                  <a:schemeClr val="tx1"/>
                </a:solidFill>
                <a:effectLst/>
              </a:rPr>
              <a:t>relativt</a:t>
            </a:r>
            <a:r>
              <a:rPr lang="en-US" sz="1200" dirty="0">
                <a:solidFill>
                  <a:schemeClr val="tx1"/>
                </a:solidFill>
                <a:effectLst/>
              </a:rPr>
              <a:t> </a:t>
            </a:r>
            <a:r>
              <a:rPr lang="en-US" sz="1200" dirty="0" err="1">
                <a:solidFill>
                  <a:schemeClr val="tx1"/>
                </a:solidFill>
                <a:effectLst/>
              </a:rPr>
              <a:t>begrenset</a:t>
            </a:r>
            <a:r>
              <a:rPr lang="en-US" sz="1200" dirty="0">
                <a:solidFill>
                  <a:schemeClr val="tx1"/>
                </a:solidFill>
                <a:effectLst/>
              </a:rPr>
              <a:t>. </a:t>
            </a:r>
          </a:p>
          <a:p>
            <a:r>
              <a:rPr lang="en-US" sz="1200" dirty="0">
                <a:solidFill>
                  <a:schemeClr val="tx1"/>
                </a:solidFill>
              </a:rPr>
              <a:t>K</a:t>
            </a:r>
            <a:r>
              <a:rPr lang="en-US" sz="1200" dirty="0">
                <a:solidFill>
                  <a:schemeClr val="tx1"/>
                </a:solidFill>
                <a:effectLst/>
              </a:rPr>
              <a:t>ampen mot </a:t>
            </a:r>
            <a:r>
              <a:rPr lang="en-US" sz="1200" dirty="0" err="1">
                <a:solidFill>
                  <a:schemeClr val="tx1"/>
                </a:solidFill>
                <a:effectLst/>
              </a:rPr>
              <a:t>smittsomme</a:t>
            </a:r>
            <a:r>
              <a:rPr lang="en-US" sz="1200" dirty="0">
                <a:solidFill>
                  <a:schemeClr val="tx1"/>
                </a:solidFill>
                <a:effectLst/>
              </a:rPr>
              <a:t> </a:t>
            </a:r>
            <a:r>
              <a:rPr lang="en-US" sz="1200" dirty="0" err="1">
                <a:solidFill>
                  <a:schemeClr val="tx1"/>
                </a:solidFill>
                <a:effectLst/>
              </a:rPr>
              <a:t>sykdommer</a:t>
            </a:r>
            <a:r>
              <a:rPr lang="en-US" sz="1200" dirty="0">
                <a:solidFill>
                  <a:schemeClr val="tx1"/>
                </a:solidFill>
                <a:effectLst/>
              </a:rPr>
              <a:t> og de </a:t>
            </a:r>
            <a:r>
              <a:rPr lang="en-US" sz="1200" dirty="0" err="1">
                <a:solidFill>
                  <a:schemeClr val="tx1"/>
                </a:solidFill>
                <a:effectLst/>
              </a:rPr>
              <a:t>begrensede</a:t>
            </a:r>
            <a:r>
              <a:rPr lang="en-US" sz="1200" dirty="0">
                <a:solidFill>
                  <a:schemeClr val="tx1"/>
                </a:solidFill>
                <a:effectLst/>
              </a:rPr>
              <a:t> </a:t>
            </a:r>
            <a:r>
              <a:rPr lang="en-US" sz="1200" dirty="0" err="1">
                <a:solidFill>
                  <a:schemeClr val="tx1"/>
                </a:solidFill>
                <a:effectLst/>
              </a:rPr>
              <a:t>behandlingsmuligheter</a:t>
            </a:r>
            <a:r>
              <a:rPr lang="en-US" sz="1200" dirty="0">
                <a:solidFill>
                  <a:schemeClr val="tx1"/>
                </a:solidFill>
                <a:effectLst/>
              </a:rPr>
              <a:t> </a:t>
            </a:r>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3</a:t>
            </a:fld>
            <a:endParaRPr lang="nb-NO" dirty="0"/>
          </a:p>
        </p:txBody>
      </p:sp>
    </p:spTree>
    <p:extLst>
      <p:ext uri="{BB962C8B-B14F-4D97-AF65-F5344CB8AC3E}">
        <p14:creationId xmlns:p14="http://schemas.microsoft.com/office/powerpoint/2010/main" val="113856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4</a:t>
            </a:fld>
            <a:endParaRPr lang="nb-NO" dirty="0"/>
          </a:p>
        </p:txBody>
      </p:sp>
    </p:spTree>
    <p:extLst>
      <p:ext uri="{BB962C8B-B14F-4D97-AF65-F5344CB8AC3E}">
        <p14:creationId xmlns:p14="http://schemas.microsoft.com/office/powerpoint/2010/main" val="59021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spc="-10" dirty="0">
                <a:effectLst/>
              </a:rPr>
              <a:t>Et </a:t>
            </a:r>
            <a:r>
              <a:rPr lang="en-US" sz="1200" spc="-10" dirty="0" err="1">
                <a:effectLst/>
              </a:rPr>
              <a:t>sentralt</a:t>
            </a:r>
            <a:r>
              <a:rPr lang="en-US" sz="1200" spc="-10" dirty="0">
                <a:effectLst/>
              </a:rPr>
              <a:t> </a:t>
            </a:r>
            <a:r>
              <a:rPr lang="en-US" sz="1200" spc="-10" dirty="0" err="1">
                <a:effectLst/>
              </a:rPr>
              <a:t>utviklingstrekk</a:t>
            </a:r>
            <a:r>
              <a:rPr lang="en-US" sz="1200" spc="-10" dirty="0">
                <a:effectLst/>
              </a:rPr>
              <a:t> i </a:t>
            </a:r>
            <a:r>
              <a:rPr lang="en-US" sz="1200" spc="-10" dirty="0" err="1">
                <a:effectLst/>
              </a:rPr>
              <a:t>etterkrigsperioden</a:t>
            </a:r>
            <a:r>
              <a:rPr lang="en-US" sz="1200" spc="-10" dirty="0">
                <a:effectLst/>
              </a:rPr>
              <a:t> var </a:t>
            </a:r>
            <a:r>
              <a:rPr lang="en-US" sz="1200" spc="-10" dirty="0" err="1">
                <a:effectLst/>
              </a:rPr>
              <a:t>også</a:t>
            </a:r>
            <a:r>
              <a:rPr lang="en-US" sz="1200" spc="-10" dirty="0">
                <a:effectLst/>
              </a:rPr>
              <a:t> </a:t>
            </a:r>
            <a:r>
              <a:rPr lang="en-US" sz="1200" spc="-10" dirty="0" err="1">
                <a:effectLst/>
              </a:rPr>
              <a:t>fagstyrets</a:t>
            </a:r>
            <a:r>
              <a:rPr lang="en-US" sz="1200" spc="-10" dirty="0">
                <a:effectLst/>
              </a:rPr>
              <a:t> </a:t>
            </a:r>
            <a:r>
              <a:rPr lang="en-US" sz="1200" spc="-10" dirty="0" err="1">
                <a:effectLst/>
              </a:rPr>
              <a:t>gjennombrudd</a:t>
            </a:r>
            <a:r>
              <a:rPr lang="en-US" sz="1200" spc="-10" dirty="0">
                <a:effectLst/>
              </a:rPr>
              <a:t> i </a:t>
            </a:r>
            <a:r>
              <a:rPr lang="en-US" sz="1200" spc="-10" dirty="0" err="1">
                <a:effectLst/>
              </a:rPr>
              <a:t>helseforvaltningen</a:t>
            </a:r>
            <a:r>
              <a:rPr lang="en-US" sz="1200" spc="-10" dirty="0">
                <a:effectLst/>
              </a:rPr>
              <a:t>. </a:t>
            </a:r>
          </a:p>
        </p:txBody>
      </p:sp>
      <p:sp>
        <p:nvSpPr>
          <p:cNvPr id="4" name="Plassholder for lysbildenummer 3"/>
          <p:cNvSpPr>
            <a:spLocks noGrp="1"/>
          </p:cNvSpPr>
          <p:nvPr>
            <p:ph type="sldNum" sz="quarter" idx="5"/>
          </p:nvPr>
        </p:nvSpPr>
        <p:spPr/>
        <p:txBody>
          <a:bodyPr/>
          <a:lstStyle/>
          <a:p>
            <a:fld id="{9B65622C-7417-468A-8AD2-015CC0AA77D3}" type="slidenum">
              <a:rPr lang="nb-NO" smtClean="0"/>
              <a:t>5</a:t>
            </a:fld>
            <a:endParaRPr lang="nb-NO" dirty="0"/>
          </a:p>
        </p:txBody>
      </p:sp>
    </p:spTree>
    <p:extLst>
      <p:ext uri="{BB962C8B-B14F-4D97-AF65-F5344CB8AC3E}">
        <p14:creationId xmlns:p14="http://schemas.microsoft.com/office/powerpoint/2010/main" val="380593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solidFill>
                  <a:schemeClr val="tx1"/>
                </a:solidFill>
              </a:rPr>
              <a:t>Fra </a:t>
            </a:r>
            <a:r>
              <a:rPr lang="en-US" dirty="0" err="1">
                <a:solidFill>
                  <a:schemeClr val="tx1"/>
                </a:solidFill>
              </a:rPr>
              <a:t>midten</a:t>
            </a:r>
            <a:r>
              <a:rPr lang="en-US" dirty="0">
                <a:solidFill>
                  <a:schemeClr val="tx1"/>
                </a:solidFill>
              </a:rPr>
              <a:t> av 80-tallet reformer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tx1"/>
                </a:solidFill>
                <a:effectLst/>
              </a:rPr>
              <a:t>bl.a</a:t>
            </a:r>
            <a:r>
              <a:rPr lang="en-US" dirty="0">
                <a:solidFill>
                  <a:schemeClr val="tx1"/>
                </a:solidFill>
                <a:effectLst/>
              </a:rPr>
              <a:t>. </a:t>
            </a:r>
            <a:r>
              <a:rPr lang="en-US" dirty="0" err="1">
                <a:solidFill>
                  <a:schemeClr val="tx1"/>
                </a:solidFill>
                <a:effectLst/>
              </a:rPr>
              <a:t>utblokking</a:t>
            </a:r>
            <a:r>
              <a:rPr lang="en-US" dirty="0">
                <a:solidFill>
                  <a:schemeClr val="tx1"/>
                </a:solidFill>
                <a:effectLst/>
              </a:rPr>
              <a:t> av </a:t>
            </a:r>
            <a:r>
              <a:rPr lang="en-US" dirty="0" err="1">
                <a:solidFill>
                  <a:schemeClr val="tx1"/>
                </a:solidFill>
                <a:effectLst/>
              </a:rPr>
              <a:t>kranspulsårer</a:t>
            </a:r>
            <a:endParaRPr lang="en-US" dirty="0">
              <a:solidFill>
                <a:schemeClr val="tx1"/>
              </a:solidFill>
            </a:endParaRP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7</a:t>
            </a:fld>
            <a:endParaRPr lang="nb-NO" dirty="0"/>
          </a:p>
        </p:txBody>
      </p:sp>
    </p:spTree>
    <p:extLst>
      <p:ext uri="{BB962C8B-B14F-4D97-AF65-F5344CB8AC3E}">
        <p14:creationId xmlns:p14="http://schemas.microsoft.com/office/powerpoint/2010/main" val="28326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sentrale stikkord de siste årene</a:t>
            </a:r>
          </a:p>
          <a:p>
            <a:r>
              <a:rPr lang="nb-NO" dirty="0"/>
              <a:t>Mange utredninger.</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8</a:t>
            </a:fld>
            <a:endParaRPr lang="nb-NO" dirty="0"/>
          </a:p>
        </p:txBody>
      </p:sp>
    </p:spTree>
    <p:extLst>
      <p:ext uri="{BB962C8B-B14F-4D97-AF65-F5344CB8AC3E}">
        <p14:creationId xmlns:p14="http://schemas.microsoft.com/office/powerpoint/2010/main" val="424736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Da utvalget ble satt ned i juni 2024 fikk folkehelsefeltet sitt første prioriteringsutvalg – 40 år etter det første utvalget om  prioritering i helsetjenesten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utvalgets mandat vises det til den lange tradisjonen vi har i Norge for å arbeide med prioriteringsspørsmål i helsetjenesten – flere utredninger har vurdert verdigrunnlag og prinsipper for prioritering av helsehjelp.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Mellom 1985 og 2018 fikk vi fire </a:t>
            </a:r>
            <a:r>
              <a:rPr lang="nb-NO" sz="1200" kern="1200" dirty="0" err="1">
                <a:solidFill>
                  <a:schemeClr val="tx1"/>
                </a:solidFill>
                <a:effectLst/>
                <a:latin typeface="+mn-lt"/>
                <a:ea typeface="+mn-ea"/>
                <a:cs typeface="+mn-cs"/>
              </a:rPr>
              <a:t>NOUer</a:t>
            </a:r>
            <a:r>
              <a:rPr lang="nb-NO" sz="1200" kern="1200" dirty="0">
                <a:solidFill>
                  <a:schemeClr val="tx1"/>
                </a:solidFill>
                <a:effectLst/>
                <a:latin typeface="+mn-lt"/>
                <a:ea typeface="+mn-ea"/>
                <a:cs typeface="+mn-cs"/>
              </a:rPr>
              <a:t> om prioritering i </a:t>
            </a:r>
            <a:r>
              <a:rPr lang="nb-NO" sz="1200" kern="1200" dirty="0" err="1">
                <a:solidFill>
                  <a:schemeClr val="tx1"/>
                </a:solidFill>
                <a:effectLst/>
                <a:latin typeface="+mn-lt"/>
                <a:ea typeface="+mn-ea"/>
                <a:cs typeface="+mn-cs"/>
              </a:rPr>
              <a:t>helsetjenstene</a:t>
            </a:r>
            <a:r>
              <a:rPr lang="nb-NO" sz="1200" kern="1200" dirty="0">
                <a:solidFill>
                  <a:schemeClr val="tx1"/>
                </a:solidFill>
                <a:effectLst/>
                <a:latin typeface="+mn-lt"/>
                <a:ea typeface="+mn-ea"/>
                <a:cs typeface="+mn-cs"/>
              </a:rPr>
              <a:t>, og i 2024 kom tre ekspertgrupperapporter om prioriteringsspørsmål – som et grunnlag for den siste </a:t>
            </a:r>
            <a:r>
              <a:rPr lang="nb-NO" sz="1200" kern="1200" dirty="0" err="1">
                <a:solidFill>
                  <a:schemeClr val="tx1"/>
                </a:solidFill>
                <a:effectLst/>
                <a:latin typeface="+mn-lt"/>
                <a:ea typeface="+mn-ea"/>
                <a:cs typeface="+mn-cs"/>
              </a:rPr>
              <a:t>stortingsmeldingenen</a:t>
            </a:r>
            <a:r>
              <a:rPr lang="nb-NO" sz="1200" kern="1200" dirty="0">
                <a:solidFill>
                  <a:schemeClr val="tx1"/>
                </a:solidFill>
                <a:effectLst/>
                <a:latin typeface="+mn-lt"/>
                <a:ea typeface="+mn-ea"/>
                <a:cs typeface="+mn-cs"/>
              </a:rPr>
              <a:t> om prioritering i helsetjenestene som kom i vår.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Med vår rapport får vi på plass systemer for prioritering for hele «verdikjeden» fra spesialisthelsetjenesten, den kommunale helse- og omsorgstjenesten til det brede folkehelsearbeidet</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9</a:t>
            </a:fld>
            <a:endParaRPr lang="nb-NO" dirty="0"/>
          </a:p>
        </p:txBody>
      </p:sp>
    </p:spTree>
    <p:extLst>
      <p:ext uri="{BB962C8B-B14F-4D97-AF65-F5344CB8AC3E}">
        <p14:creationId xmlns:p14="http://schemas.microsoft.com/office/powerpoint/2010/main" val="417082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mandatet fikk utvalget i oppdrag å utrede tre hovedproblemstillinger: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Den første gjelder verdigrunnlag og verdivurderinger, og handler om å klargjøre verdigrunnlaget for folkehelsearbeidet og hvordan det kan brukes i vurderinger av folkehelsetiltak</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Den andre gjelder kunnskapsgrunnlaget for tiltak. Utvalget fikk i oppdrag å foreslå en standard for hva som er tilstrekkelig kunnskapsgrunnlag for prioriteringsbeslutninger, og foreslå tiltak for å øke kunnskapsutviklingen om effekt av tiltak</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Den tredje gjelder beslutningsprosessene for prioritering. Hvordan skjer beslutningene i dag? Hvordan prioriteres folkehelsetiltak i ulike sektorer? Og hva er barrierene for å vurdere og prioritere tiltak enhetlig på tvers av sektorer?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Målet er bedre beslutningsprosesser og mest mulig enhetlig behandling av alternative folkehelsetiltak på tvers av sektorer</a:t>
            </a:r>
          </a:p>
          <a:p>
            <a:endParaRPr lang="nb-NO" dirty="0"/>
          </a:p>
        </p:txBody>
      </p:sp>
      <p:sp>
        <p:nvSpPr>
          <p:cNvPr id="4" name="Plassholder for lysbildenummer 3"/>
          <p:cNvSpPr>
            <a:spLocks noGrp="1"/>
          </p:cNvSpPr>
          <p:nvPr>
            <p:ph type="sldNum" sz="quarter" idx="5"/>
          </p:nvPr>
        </p:nvSpPr>
        <p:spPr/>
        <p:txBody>
          <a:bodyPr/>
          <a:lstStyle/>
          <a:p>
            <a:fld id="{9B65622C-7417-468A-8AD2-015CC0AA77D3}" type="slidenum">
              <a:rPr lang="nb-NO" smtClean="0"/>
              <a:t>10</a:t>
            </a:fld>
            <a:endParaRPr lang="nb-NO" dirty="0"/>
          </a:p>
        </p:txBody>
      </p:sp>
    </p:spTree>
    <p:extLst>
      <p:ext uri="{BB962C8B-B14F-4D97-AF65-F5344CB8AC3E}">
        <p14:creationId xmlns:p14="http://schemas.microsoft.com/office/powerpoint/2010/main" val="1986542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ks">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9B1DF5B7-A2DA-4F5E-BCC0-2CBA30553562}"/>
              </a:ext>
            </a:extLst>
          </p:cNvPr>
          <p:cNvPicPr>
            <a:picLocks noChangeAspect="1"/>
          </p:cNvPicPr>
          <p:nvPr userDrawn="1"/>
        </p:nvPicPr>
        <p:blipFill>
          <a:blip r:embed="rId2"/>
          <a:stretch>
            <a:fillRect/>
          </a:stretch>
        </p:blipFill>
        <p:spPr>
          <a:xfrm>
            <a:off x="7812570" y="2895656"/>
            <a:ext cx="2312273" cy="968388"/>
          </a:xfrm>
          <a:prstGeom prst="rect">
            <a:avLst/>
          </a:prstGeom>
        </p:spPr>
      </p:pic>
      <p:sp>
        <p:nvSpPr>
          <p:cNvPr id="19" name="TekstSylinder 18">
            <a:extLst>
              <a:ext uri="{FF2B5EF4-FFF2-40B4-BE49-F238E27FC236}">
                <a16:creationId xmlns:a16="http://schemas.microsoft.com/office/drawing/2014/main" id="{39EAEBA8-E32F-42E1-A900-3F79B756D3E5}"/>
              </a:ext>
            </a:extLst>
          </p:cNvPr>
          <p:cNvSpPr txBox="1"/>
          <p:nvPr userDrawn="1"/>
        </p:nvSpPr>
        <p:spPr>
          <a:xfrm>
            <a:off x="1537008" y="2770388"/>
            <a:ext cx="6713123" cy="34470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nb-NO" sz="1400" dirty="0">
                <a:solidFill>
                  <a:schemeClr val="bg1"/>
                </a:solidFill>
              </a:rPr>
              <a:t>Velg lysbildeoppsett ved å klikke på </a:t>
            </a:r>
            <a:r>
              <a:rPr lang="nb-NO" sz="1400" b="1" dirty="0">
                <a:solidFill>
                  <a:schemeClr val="bg1"/>
                </a:solidFill>
              </a:rPr>
              <a:t>Nytt lysbilde </a:t>
            </a:r>
            <a:r>
              <a:rPr lang="nb-NO" sz="1400" b="0" dirty="0">
                <a:solidFill>
                  <a:schemeClr val="bg1"/>
                </a:solidFill>
              </a:rPr>
              <a:t>under</a:t>
            </a:r>
            <a:r>
              <a:rPr lang="nb-NO" sz="1400" b="1" dirty="0">
                <a:solidFill>
                  <a:schemeClr val="bg1"/>
                </a:solidFill>
              </a:rPr>
              <a:t> </a:t>
            </a:r>
            <a:r>
              <a:rPr lang="nb-NO" sz="1400" i="1" dirty="0">
                <a:solidFill>
                  <a:schemeClr val="bg1"/>
                </a:solidFill>
              </a:rPr>
              <a:t>Hjem</a:t>
            </a:r>
            <a:r>
              <a:rPr lang="nb-NO" sz="1400" dirty="0">
                <a:solidFill>
                  <a:schemeClr val="bg1"/>
                </a:solidFill>
              </a:rPr>
              <a:t>-fanen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nb-NO" sz="1400" dirty="0">
              <a:solidFill>
                <a:schemeClr val="bg1"/>
              </a:solidFil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nb-NO" sz="1400" dirty="0">
              <a:solidFill>
                <a:schemeClr val="bg1"/>
              </a:solidFil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nb-NO" sz="1400" dirty="0">
                <a:solidFill>
                  <a:schemeClr val="bg1"/>
                </a:solidFill>
              </a:rPr>
              <a:t>Du kan også endre oppsett på siden ved å velge mal fra </a:t>
            </a:r>
            <a:r>
              <a:rPr lang="nb-NO" sz="1400" b="1" dirty="0">
                <a:solidFill>
                  <a:schemeClr val="bg1"/>
                </a:solidFill>
              </a:rPr>
              <a:t>Oppsett</a:t>
            </a:r>
            <a:endParaRPr lang="nb-NO" sz="1400" dirty="0">
              <a:solidFill>
                <a:schemeClr val="bg1"/>
              </a:solidFil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nb-NO" sz="1400" dirty="0">
                <a:solidFill>
                  <a:schemeClr val="bg1"/>
                </a:solidFill>
              </a:rPr>
              <a:t>På tittelsiden kan du velge fast bakgrunn eller sette inn eget bilde</a:t>
            </a:r>
          </a:p>
          <a:p>
            <a:pPr marL="285750" indent="-285750" rtl="0">
              <a:buFont typeface="Arial" panose="020B0604020202020204" pitchFamily="34" charset="0"/>
              <a:buChar char="•"/>
            </a:pPr>
            <a:r>
              <a:rPr lang="nb-NO" sz="1400" dirty="0">
                <a:solidFill>
                  <a:schemeClr val="bg1"/>
                </a:solidFill>
                <a:effectLst/>
              </a:rPr>
              <a:t>Lag gode slides uten alt for mye informasjon. Foreleser bør beskrive budskapet og fortelle om relevante grafer og bilder, f. eks slik: </a:t>
            </a:r>
            <a:br>
              <a:rPr lang="nb-NO" sz="1400" dirty="0">
                <a:solidFill>
                  <a:schemeClr val="bg1"/>
                </a:solidFill>
                <a:effectLst/>
              </a:rPr>
            </a:br>
            <a:r>
              <a:rPr lang="nb-NO" sz="1400" dirty="0">
                <a:solidFill>
                  <a:schemeClr val="bg1"/>
                </a:solidFill>
                <a:effectLst/>
              </a:rPr>
              <a:t>… «dere ser nå et kakediagram der 17,1% representerer antallet kvinnelige bønder»</a:t>
            </a:r>
            <a:br>
              <a:rPr lang="nb-NO" sz="1400" dirty="0">
                <a:solidFill>
                  <a:schemeClr val="bg1"/>
                </a:solidFill>
                <a:effectLst/>
              </a:rPr>
            </a:br>
            <a:r>
              <a:rPr lang="nb-NO" sz="1400" dirty="0">
                <a:solidFill>
                  <a:schemeClr val="bg1"/>
                </a:solidFill>
                <a:effectLst/>
              </a:rPr>
              <a:t>... «på bildet ser dere statsministeren ute på en oljeplattform»</a:t>
            </a:r>
          </a:p>
          <a:p>
            <a:pPr rtl="0"/>
            <a:endParaRPr lang="nb-NO" sz="1400" dirty="0">
              <a:effectLst/>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nb-NO" sz="1400" dirty="0">
                <a:solidFill>
                  <a:schemeClr val="bg1"/>
                </a:solidFill>
              </a:rPr>
              <a:t>Avslutt presentasjonen med sluttside med avsendernavn</a:t>
            </a:r>
          </a:p>
        </p:txBody>
      </p:sp>
      <p:sp>
        <p:nvSpPr>
          <p:cNvPr id="18" name="TekstSylinder 17">
            <a:extLst>
              <a:ext uri="{FF2B5EF4-FFF2-40B4-BE49-F238E27FC236}">
                <a16:creationId xmlns:a16="http://schemas.microsoft.com/office/drawing/2014/main" id="{1CE119D2-379C-4CAB-BB99-83DD2309FC21}"/>
              </a:ext>
            </a:extLst>
          </p:cNvPr>
          <p:cNvSpPr txBox="1"/>
          <p:nvPr userDrawn="1"/>
        </p:nvSpPr>
        <p:spPr>
          <a:xfrm>
            <a:off x="1537008" y="537231"/>
            <a:ext cx="6231467" cy="369332"/>
          </a:xfrm>
          <a:prstGeom prst="rect">
            <a:avLst/>
          </a:prstGeom>
          <a:noFill/>
        </p:spPr>
        <p:txBody>
          <a:bodyPr wrap="square" rtlCol="0">
            <a:spAutoFit/>
          </a:bodyPr>
          <a:lstStyle/>
          <a:p>
            <a:r>
              <a:rPr lang="nb-NO" b="1" dirty="0">
                <a:solidFill>
                  <a:schemeClr val="bg1"/>
                </a:solidFill>
              </a:rPr>
              <a:t>Instruks for bruk av pressekonferansemal</a:t>
            </a:r>
          </a:p>
        </p:txBody>
      </p:sp>
      <p:sp>
        <p:nvSpPr>
          <p:cNvPr id="24" name="Rektangel 23">
            <a:extLst>
              <a:ext uri="{FF2B5EF4-FFF2-40B4-BE49-F238E27FC236}">
                <a16:creationId xmlns:a16="http://schemas.microsoft.com/office/drawing/2014/main" id="{F276A2F7-9520-488F-A00D-4D03F7519EE2}"/>
              </a:ext>
            </a:extLst>
          </p:cNvPr>
          <p:cNvSpPr/>
          <p:nvPr userDrawn="1"/>
        </p:nvSpPr>
        <p:spPr>
          <a:xfrm>
            <a:off x="7850237" y="3222516"/>
            <a:ext cx="554102" cy="511824"/>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5" name="Rektangel 24">
            <a:extLst>
              <a:ext uri="{FF2B5EF4-FFF2-40B4-BE49-F238E27FC236}">
                <a16:creationId xmlns:a16="http://schemas.microsoft.com/office/drawing/2014/main" id="{7D05BC92-E289-473E-95DB-A437BFAE9C5C}"/>
              </a:ext>
            </a:extLst>
          </p:cNvPr>
          <p:cNvSpPr/>
          <p:nvPr userDrawn="1"/>
        </p:nvSpPr>
        <p:spPr>
          <a:xfrm>
            <a:off x="9083717" y="2937094"/>
            <a:ext cx="953173" cy="22385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Frihåndsform: figur 3">
            <a:extLst>
              <a:ext uri="{FF2B5EF4-FFF2-40B4-BE49-F238E27FC236}">
                <a16:creationId xmlns:a16="http://schemas.microsoft.com/office/drawing/2014/main" id="{174EF128-0109-785D-F9CD-EE5B35B8F887}"/>
              </a:ext>
            </a:extLst>
          </p:cNvPr>
          <p:cNvSpPr/>
          <p:nvPr userDrawn="1"/>
        </p:nvSpPr>
        <p:spPr>
          <a:xfrm>
            <a:off x="5219460" y="3051044"/>
            <a:ext cx="2445174" cy="431177"/>
          </a:xfrm>
          <a:custGeom>
            <a:avLst/>
            <a:gdLst>
              <a:gd name="connsiteX0" fmla="*/ 0 w 2445174"/>
              <a:gd name="connsiteY0" fmla="*/ 0 h 318347"/>
              <a:gd name="connsiteX1" fmla="*/ 6774 w 2445174"/>
              <a:gd name="connsiteY1" fmla="*/ 318347 h 318347"/>
              <a:gd name="connsiteX2" fmla="*/ 2445174 w 2445174"/>
              <a:gd name="connsiteY2" fmla="*/ 318347 h 318347"/>
            </a:gdLst>
            <a:ahLst/>
            <a:cxnLst>
              <a:cxn ang="0">
                <a:pos x="connsiteX0" y="connsiteY0"/>
              </a:cxn>
              <a:cxn ang="0">
                <a:pos x="connsiteX1" y="connsiteY1"/>
              </a:cxn>
              <a:cxn ang="0">
                <a:pos x="connsiteX2" y="connsiteY2"/>
              </a:cxn>
            </a:cxnLst>
            <a:rect l="l" t="t" r="r" b="b"/>
            <a:pathLst>
              <a:path w="2445174" h="318347">
                <a:moveTo>
                  <a:pt x="0" y="0"/>
                </a:moveTo>
                <a:lnTo>
                  <a:pt x="6774" y="318347"/>
                </a:lnTo>
                <a:lnTo>
                  <a:pt x="2445174" y="318347"/>
                </a:lnTo>
              </a:path>
            </a:pathLst>
          </a:custGeom>
          <a:noFill/>
          <a:ln>
            <a:solidFill>
              <a:schemeClr val="bg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TekstSylinder 16">
            <a:extLst>
              <a:ext uri="{FF2B5EF4-FFF2-40B4-BE49-F238E27FC236}">
                <a16:creationId xmlns:a16="http://schemas.microsoft.com/office/drawing/2014/main" id="{C1FF8DF7-2D57-4329-8ECD-E8F9BF72D537}"/>
              </a:ext>
            </a:extLst>
          </p:cNvPr>
          <p:cNvSpPr txBox="1"/>
          <p:nvPr userDrawn="1"/>
        </p:nvSpPr>
        <p:spPr>
          <a:xfrm>
            <a:off x="1537008" y="1323838"/>
            <a:ext cx="671312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a:solidFill>
                  <a:schemeClr val="bg1"/>
                </a:solidFill>
              </a:rPr>
              <a:t>Denne PowerPoint-malen er laget for arrangementer som skal strømmes på regjeringen.no og ulike TV-kanaler.</a:t>
            </a:r>
          </a:p>
          <a:p>
            <a:pPr marL="0" marR="0" lvl="0" indent="0" algn="l" defTabSz="914400" rtl="0" eaLnBrk="1" fontAlgn="auto" latinLnBrk="0" hangingPunct="1">
              <a:lnSpc>
                <a:spcPct val="100000"/>
              </a:lnSpc>
              <a:spcBef>
                <a:spcPts val="0"/>
              </a:spcBef>
              <a:spcAft>
                <a:spcPts val="0"/>
              </a:spcAft>
              <a:buClrTx/>
              <a:buSzTx/>
              <a:buFontTx/>
              <a:buNone/>
              <a:tabLst/>
              <a:defRPr/>
            </a:pPr>
            <a:br>
              <a:rPr lang="nb-NO" sz="1400" dirty="0">
                <a:solidFill>
                  <a:schemeClr val="bg1"/>
                </a:solidFill>
              </a:rPr>
            </a:br>
            <a:r>
              <a:rPr lang="nb-NO" sz="1400" dirty="0">
                <a:solidFill>
                  <a:schemeClr val="bg1"/>
                </a:solidFill>
              </a:rPr>
              <a:t>Hver side har markerte felt for løve og teksting. </a:t>
            </a:r>
            <a:br>
              <a:rPr lang="nb-NO" sz="1400" dirty="0">
                <a:solidFill>
                  <a:schemeClr val="bg1"/>
                </a:solidFill>
              </a:rPr>
            </a:br>
            <a:r>
              <a:rPr lang="nb-NO" sz="1400" i="1" dirty="0">
                <a:solidFill>
                  <a:schemeClr val="bg1"/>
                </a:solidFill>
              </a:rPr>
              <a:t>Det er viktig at disse feltene ikke overskrives, slik at alt innhold vises</a:t>
            </a:r>
            <a:r>
              <a:rPr lang="nb-NO" sz="1400" dirty="0">
                <a:solidFill>
                  <a:schemeClr val="bg1"/>
                </a:solidFill>
              </a:rPr>
              <a:t>.</a:t>
            </a:r>
          </a:p>
          <a:p>
            <a:endParaRPr lang="nb-NO" dirty="0"/>
          </a:p>
        </p:txBody>
      </p:sp>
      <p:sp>
        <p:nvSpPr>
          <p:cNvPr id="5" name="Frihåndsform: figur 4">
            <a:extLst>
              <a:ext uri="{FF2B5EF4-FFF2-40B4-BE49-F238E27FC236}">
                <a16:creationId xmlns:a16="http://schemas.microsoft.com/office/drawing/2014/main" id="{68ED0D47-1B17-AD04-7B30-6C55E8A1641D}"/>
              </a:ext>
            </a:extLst>
          </p:cNvPr>
          <p:cNvSpPr/>
          <p:nvPr userDrawn="1"/>
        </p:nvSpPr>
        <p:spPr>
          <a:xfrm>
            <a:off x="7290486" y="3051044"/>
            <a:ext cx="3018527" cy="968388"/>
          </a:xfrm>
          <a:custGeom>
            <a:avLst/>
            <a:gdLst>
              <a:gd name="connsiteX0" fmla="*/ 0 w 2878666"/>
              <a:gd name="connsiteY0" fmla="*/ 1009226 h 1009226"/>
              <a:gd name="connsiteX1" fmla="*/ 2878666 w 2878666"/>
              <a:gd name="connsiteY1" fmla="*/ 1009226 h 1009226"/>
              <a:gd name="connsiteX2" fmla="*/ 2878666 w 2878666"/>
              <a:gd name="connsiteY2" fmla="*/ 0 h 1009226"/>
              <a:gd name="connsiteX3" fmla="*/ 2763520 w 2878666"/>
              <a:gd name="connsiteY3" fmla="*/ 0 h 1009226"/>
            </a:gdLst>
            <a:ahLst/>
            <a:cxnLst>
              <a:cxn ang="0">
                <a:pos x="connsiteX0" y="connsiteY0"/>
              </a:cxn>
              <a:cxn ang="0">
                <a:pos x="connsiteX1" y="connsiteY1"/>
              </a:cxn>
              <a:cxn ang="0">
                <a:pos x="connsiteX2" y="connsiteY2"/>
              </a:cxn>
              <a:cxn ang="0">
                <a:pos x="connsiteX3" y="connsiteY3"/>
              </a:cxn>
            </a:cxnLst>
            <a:rect l="l" t="t" r="r" b="b"/>
            <a:pathLst>
              <a:path w="2878666" h="1009226">
                <a:moveTo>
                  <a:pt x="0" y="1009226"/>
                </a:moveTo>
                <a:lnTo>
                  <a:pt x="2878666" y="1009226"/>
                </a:lnTo>
                <a:lnTo>
                  <a:pt x="2878666" y="0"/>
                </a:lnTo>
                <a:lnTo>
                  <a:pt x="2763520" y="0"/>
                </a:lnTo>
              </a:path>
            </a:pathLst>
          </a:custGeom>
          <a:noFill/>
          <a:ln>
            <a:solidFill>
              <a:schemeClr val="bg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ekstSylinder 1">
            <a:extLst>
              <a:ext uri="{FF2B5EF4-FFF2-40B4-BE49-F238E27FC236}">
                <a16:creationId xmlns:a16="http://schemas.microsoft.com/office/drawing/2014/main" id="{3F00029E-4A74-880E-142D-613D4D39AF8D}"/>
              </a:ext>
            </a:extLst>
          </p:cNvPr>
          <p:cNvSpPr txBox="1"/>
          <p:nvPr userDrawn="1"/>
        </p:nvSpPr>
        <p:spPr>
          <a:xfrm>
            <a:off x="8502767" y="395374"/>
            <a:ext cx="3244151" cy="2160000"/>
          </a:xfrm>
          <a:prstGeom prst="rect">
            <a:avLst/>
          </a:prstGeom>
          <a:noFill/>
          <a:ln>
            <a:solidFill>
              <a:schemeClr val="accent5">
                <a:lumMod val="40000"/>
                <a:lumOff val="60000"/>
              </a:schemeClr>
            </a:solidFill>
          </a:ln>
        </p:spPr>
        <p:txBody>
          <a:bodyPr wrap="square" rtlCol="0">
            <a:spAutoFit/>
          </a:bodyPr>
          <a:lstStyle/>
          <a:p>
            <a:r>
              <a:rPr lang="nb-NO" sz="1400" dirty="0">
                <a:solidFill>
                  <a:schemeClr val="bg1">
                    <a:lumMod val="85000"/>
                  </a:schemeClr>
                </a:solidFill>
                <a:effectLst/>
              </a:rPr>
              <a:t>NB: Fra 1.2.24 må alle pressekonferanser som legges ut på regjeringen.no synstolkes*. </a:t>
            </a:r>
            <a:endParaRPr lang="nb-NO" sz="1400" dirty="0">
              <a:solidFill>
                <a:schemeClr val="bg1">
                  <a:lumMod val="85000"/>
                </a:schemeClr>
              </a:solidFill>
            </a:endParaRPr>
          </a:p>
        </p:txBody>
      </p:sp>
    </p:spTree>
    <p:extLst>
      <p:ext uri="{BB962C8B-B14F-4D97-AF65-F5344CB8AC3E}">
        <p14:creationId xmlns:p14="http://schemas.microsoft.com/office/powerpoint/2010/main" val="70451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runde bilder med teks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1314000" y="108000"/>
            <a:ext cx="7570800"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1314000" y="3935158"/>
            <a:ext cx="3744000" cy="546879"/>
          </a:xfrm>
          <a:prstGeom prst="rect">
            <a:avLst/>
          </a:prstGeom>
        </p:spPr>
        <p:txBody>
          <a:bodyPr lIns="36000" tIns="36000" rIns="36000" bIns="36000" anchor="ctr">
            <a:noAutofit/>
          </a:bodyPr>
          <a:lstStyle>
            <a:lvl1pPr marL="0" indent="0" algn="ctr">
              <a:lnSpc>
                <a:spcPct val="100000"/>
              </a:lnSpc>
              <a:buNone/>
              <a:defRPr sz="20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1314000" y="4429508"/>
            <a:ext cx="3744000" cy="937832"/>
          </a:xfrm>
          <a:prstGeom prst="rect">
            <a:avLst/>
          </a:prstGeom>
        </p:spPr>
        <p:txBody>
          <a:bodyPr>
            <a:noAutofit/>
          </a:bodyPr>
          <a:lstStyle>
            <a:lvl1pPr marL="0" indent="0" algn="ctr">
              <a:lnSpc>
                <a:spcPct val="110000"/>
              </a:lnSpc>
              <a:buNone/>
              <a:defRPr sz="18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1" name="Plassholder for tekst 4"/>
          <p:cNvSpPr>
            <a:spLocks noGrp="1"/>
          </p:cNvSpPr>
          <p:nvPr>
            <p:ph type="body" sz="quarter" idx="3" hasCustomPrompt="1"/>
          </p:nvPr>
        </p:nvSpPr>
        <p:spPr>
          <a:xfrm>
            <a:off x="5140800" y="3935158"/>
            <a:ext cx="3744000" cy="546879"/>
          </a:xfrm>
          <a:prstGeom prst="rect">
            <a:avLst/>
          </a:prstGeom>
        </p:spPr>
        <p:txBody>
          <a:bodyPr lIns="36000" tIns="36000" rIns="36000" bIns="36000" anchor="ctr">
            <a:noAutofit/>
          </a:bodyPr>
          <a:lstStyle>
            <a:lvl1pPr marL="0" indent="0" algn="ctr">
              <a:lnSpc>
                <a:spcPct val="100000"/>
              </a:lnSpc>
              <a:buNone/>
              <a:defRPr sz="20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5140800" y="4429509"/>
            <a:ext cx="3744000" cy="937832"/>
          </a:xfrm>
          <a:prstGeom prst="rect">
            <a:avLst/>
          </a:prstGeom>
        </p:spPr>
        <p:txBody>
          <a:bodyPr>
            <a:noAutofit/>
          </a:bodyPr>
          <a:lstStyle>
            <a:lvl1pPr marL="0" indent="0" algn="ctr">
              <a:lnSpc>
                <a:spcPct val="110000"/>
              </a:lnSpc>
              <a:buNone/>
              <a:defRPr sz="16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6" name="Plassholder for bilde 15"/>
          <p:cNvSpPr>
            <a:spLocks noGrp="1" noChangeAspect="1"/>
          </p:cNvSpPr>
          <p:nvPr>
            <p:ph type="pic" sz="quarter" idx="20"/>
          </p:nvPr>
        </p:nvSpPr>
        <p:spPr>
          <a:xfrm>
            <a:off x="2034000" y="1631158"/>
            <a:ext cx="2304000" cy="2304000"/>
          </a:xfrm>
          <a:prstGeom prst="ellipse">
            <a:avLst/>
          </a:prstGeom>
          <a:solidFill>
            <a:srgbClr val="00264C"/>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
        <p:nvSpPr>
          <p:cNvPr id="17" name="Plassholder for bilde 15"/>
          <p:cNvSpPr>
            <a:spLocks noGrp="1" noChangeAspect="1"/>
          </p:cNvSpPr>
          <p:nvPr>
            <p:ph type="pic" sz="quarter" idx="21"/>
          </p:nvPr>
        </p:nvSpPr>
        <p:spPr>
          <a:xfrm>
            <a:off x="5860800" y="1631158"/>
            <a:ext cx="2304000" cy="2304000"/>
          </a:xfrm>
          <a:prstGeom prst="ellipse">
            <a:avLst/>
          </a:prstGeom>
          <a:solidFill>
            <a:srgbClr val="00264C"/>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
        <p:nvSpPr>
          <p:cNvPr id="3" name="Plassholder for media 25">
            <a:extLst>
              <a:ext uri="{FF2B5EF4-FFF2-40B4-BE49-F238E27FC236}">
                <a16:creationId xmlns:a16="http://schemas.microsoft.com/office/drawing/2014/main" id="{3573B73C-BCE3-89BB-2A43-EB150FC5DB7E}"/>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
        <p:nvSpPr>
          <p:cNvPr id="4" name="Plassholder for media 25">
            <a:extLst>
              <a:ext uri="{FF2B5EF4-FFF2-40B4-BE49-F238E27FC236}">
                <a16:creationId xmlns:a16="http://schemas.microsoft.com/office/drawing/2014/main" id="{F6C06BDD-DE6B-7249-5D93-43FE417AD2C0}"/>
              </a:ext>
            </a:extLst>
          </p:cNvPr>
          <p:cNvSpPr>
            <a:spLocks noGrp="1"/>
          </p:cNvSpPr>
          <p:nvPr>
            <p:ph type="media" sz="quarter" idx="29" hasCustomPrompt="1"/>
          </p:nvPr>
        </p:nvSpPr>
        <p:spPr>
          <a:xfrm>
            <a:off x="11336400"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Tree>
    <p:extLst>
      <p:ext uri="{BB962C8B-B14F-4D97-AF65-F5344CB8AC3E}">
        <p14:creationId xmlns:p14="http://schemas.microsoft.com/office/powerpoint/2010/main" val="33510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tat">
    <p:spTree>
      <p:nvGrpSpPr>
        <p:cNvPr id="1" name=""/>
        <p:cNvGrpSpPr/>
        <p:nvPr/>
      </p:nvGrpSpPr>
      <p:grpSpPr>
        <a:xfrm>
          <a:off x="0" y="0"/>
          <a:ext cx="0" cy="0"/>
          <a:chOff x="0" y="0"/>
          <a:chExt cx="0" cy="0"/>
        </a:xfrm>
      </p:grpSpPr>
      <p:sp>
        <p:nvSpPr>
          <p:cNvPr id="6" name="Tittel 1"/>
          <p:cNvSpPr>
            <a:spLocks noGrp="1"/>
          </p:cNvSpPr>
          <p:nvPr>
            <p:ph type="ctrTitle" hasCustomPrompt="1"/>
          </p:nvPr>
        </p:nvSpPr>
        <p:spPr>
          <a:xfrm>
            <a:off x="1841810" y="914400"/>
            <a:ext cx="7063985" cy="3801437"/>
          </a:xfrm>
        </p:spPr>
        <p:txBody>
          <a:bodyPr lIns="36000" tIns="0" rIns="36000" bIns="0"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sette inn et  sitat. Husk anførselstegn!</a:t>
            </a:r>
            <a:r>
              <a:rPr lang="nb-NO" sz="5400" dirty="0"/>
              <a:t>»</a:t>
            </a:r>
            <a:endParaRPr lang="nb-NO" dirty="0"/>
          </a:p>
        </p:txBody>
      </p:sp>
      <p:sp>
        <p:nvSpPr>
          <p:cNvPr id="7" name="Plassholder for tekst 7"/>
          <p:cNvSpPr>
            <a:spLocks noGrp="1"/>
          </p:cNvSpPr>
          <p:nvPr>
            <p:ph type="body" sz="quarter" idx="13" hasCustomPrompt="1"/>
          </p:nvPr>
        </p:nvSpPr>
        <p:spPr>
          <a:xfrm>
            <a:off x="1841810" y="4734238"/>
            <a:ext cx="7063985" cy="441325"/>
          </a:xfrm>
        </p:spPr>
        <p:txBody>
          <a:bodyPr>
            <a:normAutofit/>
          </a:bodyPr>
          <a:lstStyle>
            <a:lvl1pPr marL="0" indent="0" algn="ctr">
              <a:buNone/>
              <a:defRPr sz="1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sp>
        <p:nvSpPr>
          <p:cNvPr id="3" name="Plassholder for media 25">
            <a:extLst>
              <a:ext uri="{FF2B5EF4-FFF2-40B4-BE49-F238E27FC236}">
                <a16:creationId xmlns:a16="http://schemas.microsoft.com/office/drawing/2014/main" id="{7F87968D-51FB-85FE-0F68-673FB93175B3}"/>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
        <p:nvSpPr>
          <p:cNvPr id="4" name="Plassholder for media 25">
            <a:extLst>
              <a:ext uri="{FF2B5EF4-FFF2-40B4-BE49-F238E27FC236}">
                <a16:creationId xmlns:a16="http://schemas.microsoft.com/office/drawing/2014/main" id="{C46034F4-9BC0-FC55-DD64-D7FEA511B7B2}"/>
              </a:ext>
            </a:extLst>
          </p:cNvPr>
          <p:cNvSpPr>
            <a:spLocks noGrp="1"/>
          </p:cNvSpPr>
          <p:nvPr>
            <p:ph type="media" sz="quarter" idx="29" hasCustomPrompt="1"/>
          </p:nvPr>
        </p:nvSpPr>
        <p:spPr>
          <a:xfrm>
            <a:off x="11336400"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Tree>
    <p:extLst>
      <p:ext uri="{BB962C8B-B14F-4D97-AF65-F5344CB8AC3E}">
        <p14:creationId xmlns:p14="http://schemas.microsoft.com/office/powerpoint/2010/main" val="347581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sp>
        <p:nvSpPr>
          <p:cNvPr id="2" name="Tittel 1"/>
          <p:cNvSpPr>
            <a:spLocks noGrp="1"/>
          </p:cNvSpPr>
          <p:nvPr>
            <p:ph type="title"/>
          </p:nvPr>
        </p:nvSpPr>
        <p:spPr>
          <a:xfrm>
            <a:off x="1332000" y="108000"/>
            <a:ext cx="7570800" cy="1325563"/>
          </a:xfrm>
        </p:spPr>
        <p:txBody>
          <a:bodyPr/>
          <a:lstStyle/>
          <a:p>
            <a:r>
              <a:rPr lang="nb-NO"/>
              <a:t>Klikk for å redigere tittelstil</a:t>
            </a:r>
          </a:p>
        </p:txBody>
      </p:sp>
      <p:sp>
        <p:nvSpPr>
          <p:cNvPr id="6" name="Plassholder for media 25">
            <a:extLst>
              <a:ext uri="{FF2B5EF4-FFF2-40B4-BE49-F238E27FC236}">
                <a16:creationId xmlns:a16="http://schemas.microsoft.com/office/drawing/2014/main" id="{C9719467-1753-40B5-9C5F-ABA8D35AC6B8}"/>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
        <p:nvSpPr>
          <p:cNvPr id="4" name="Plassholder for media 25">
            <a:extLst>
              <a:ext uri="{FF2B5EF4-FFF2-40B4-BE49-F238E27FC236}">
                <a16:creationId xmlns:a16="http://schemas.microsoft.com/office/drawing/2014/main" id="{95545C90-2CAA-B231-B000-2654AE32513A}"/>
              </a:ext>
            </a:extLst>
          </p:cNvPr>
          <p:cNvSpPr>
            <a:spLocks noGrp="1"/>
          </p:cNvSpPr>
          <p:nvPr>
            <p:ph type="media" sz="quarter" idx="29" hasCustomPrompt="1"/>
          </p:nvPr>
        </p:nvSpPr>
        <p:spPr>
          <a:xfrm>
            <a:off x="11336400"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Tree>
    <p:extLst>
      <p:ext uri="{BB962C8B-B14F-4D97-AF65-F5344CB8AC3E}">
        <p14:creationId xmlns:p14="http://schemas.microsoft.com/office/powerpoint/2010/main" val="127074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luttside SMK">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23519" y="3011400"/>
            <a:ext cx="3544960" cy="835200"/>
          </a:xfrm>
          <a:prstGeom prst="rect">
            <a:avLst/>
          </a:prstGeom>
          <a:noFill/>
        </p:spPr>
      </p:pic>
    </p:spTree>
    <p:extLst>
      <p:ext uri="{BB962C8B-B14F-4D97-AF65-F5344CB8AC3E}">
        <p14:creationId xmlns:p14="http://schemas.microsoft.com/office/powerpoint/2010/main" val="2843830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luttside AI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83345" y="3011400"/>
            <a:ext cx="3825310" cy="835200"/>
          </a:xfrm>
          <a:prstGeom prst="rect">
            <a:avLst/>
          </a:prstGeom>
          <a:noFill/>
        </p:spPr>
      </p:pic>
    </p:spTree>
    <p:extLst>
      <p:ext uri="{BB962C8B-B14F-4D97-AF65-F5344CB8AC3E}">
        <p14:creationId xmlns:p14="http://schemas.microsoft.com/office/powerpoint/2010/main" val="647434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luttside BF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83279" y="3011400"/>
            <a:ext cx="3225441" cy="835200"/>
          </a:xfrm>
          <a:prstGeom prst="rect">
            <a:avLst/>
          </a:prstGeom>
          <a:noFill/>
        </p:spPr>
      </p:pic>
    </p:spTree>
    <p:extLst>
      <p:ext uri="{BB962C8B-B14F-4D97-AF65-F5344CB8AC3E}">
        <p14:creationId xmlns:p14="http://schemas.microsoft.com/office/powerpoint/2010/main" val="28307845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luttside DF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72684" y="3011400"/>
            <a:ext cx="3846631" cy="835200"/>
          </a:xfrm>
          <a:prstGeom prst="rect">
            <a:avLst/>
          </a:prstGeom>
          <a:noFill/>
        </p:spPr>
      </p:pic>
    </p:spTree>
    <p:extLst>
      <p:ext uri="{BB962C8B-B14F-4D97-AF65-F5344CB8AC3E}">
        <p14:creationId xmlns:p14="http://schemas.microsoft.com/office/powerpoint/2010/main" val="1086099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luttside E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76182" y="3011400"/>
            <a:ext cx="3239635" cy="835200"/>
          </a:xfrm>
          <a:prstGeom prst="rect">
            <a:avLst/>
          </a:prstGeom>
          <a:noFill/>
        </p:spPr>
      </p:pic>
    </p:spTree>
    <p:extLst>
      <p:ext uri="{BB962C8B-B14F-4D97-AF65-F5344CB8AC3E}">
        <p14:creationId xmlns:p14="http://schemas.microsoft.com/office/powerpoint/2010/main" val="3645697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luttside FIN">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32678" y="3011400"/>
            <a:ext cx="3326644" cy="835200"/>
          </a:xfrm>
          <a:prstGeom prst="rect">
            <a:avLst/>
          </a:prstGeom>
          <a:noFill/>
        </p:spPr>
      </p:pic>
    </p:spTree>
    <p:extLst>
      <p:ext uri="{BB962C8B-B14F-4D97-AF65-F5344CB8AC3E}">
        <p14:creationId xmlns:p14="http://schemas.microsoft.com/office/powerpoint/2010/main" val="3131342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luttside F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79200" y="3011400"/>
            <a:ext cx="3433600" cy="835200"/>
          </a:xfrm>
          <a:prstGeom prst="rect">
            <a:avLst/>
          </a:prstGeom>
          <a:noFill/>
        </p:spPr>
      </p:pic>
    </p:spTree>
    <p:extLst>
      <p:ext uri="{BB962C8B-B14F-4D97-AF65-F5344CB8AC3E}">
        <p14:creationId xmlns:p14="http://schemas.microsoft.com/office/powerpoint/2010/main" val="2148154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ide standard">
    <p:bg>
      <p:bgPr>
        <a:solidFill>
          <a:srgbClr val="4E748B"/>
        </a:solidFill>
        <a:effectLst/>
      </p:bgPr>
    </p:bg>
    <p:spTree>
      <p:nvGrpSpPr>
        <p:cNvPr id="1" name=""/>
        <p:cNvGrpSpPr/>
        <p:nvPr/>
      </p:nvGrpSpPr>
      <p:grpSpPr>
        <a:xfrm>
          <a:off x="0" y="0"/>
          <a:ext cx="0" cy="0"/>
          <a:chOff x="0" y="0"/>
          <a:chExt cx="0" cy="0"/>
        </a:xfrm>
      </p:grpSpPr>
      <p:pic>
        <p:nvPicPr>
          <p:cNvPr id="7" name="Bilde 6" descr="Et bilde som inneholder uskarphet, blå, uskarp, Fargerikt&#10;&#10;Automatisk generert beskrivelse">
            <a:extLst>
              <a:ext uri="{FF2B5EF4-FFF2-40B4-BE49-F238E27FC236}">
                <a16:creationId xmlns:a16="http://schemas.microsoft.com/office/drawing/2014/main" id="{C6FB67CE-2295-46DA-218D-8DEF9CE865C8}"/>
              </a:ext>
            </a:extLst>
          </p:cNvPr>
          <p:cNvPicPr>
            <a:picLocks noChangeAspect="1"/>
          </p:cNvPicPr>
          <p:nvPr userDrawn="1"/>
        </p:nvPicPr>
        <p:blipFill>
          <a:blip r:embed="rId2">
            <a:alphaModFix amt="22000"/>
            <a:extLst>
              <a:ext uri="{28A0092B-C50C-407E-A947-70E740481C1C}">
                <a14:useLocalDpi xmlns:a14="http://schemas.microsoft.com/office/drawing/2010/main" val="0"/>
              </a:ext>
            </a:extLst>
          </a:blip>
          <a:stretch>
            <a:fillRect/>
          </a:stretch>
        </p:blipFill>
        <p:spPr>
          <a:xfrm>
            <a:off x="-19050" y="0"/>
            <a:ext cx="12186203" cy="6874042"/>
          </a:xfrm>
          <a:prstGeom prst="rect">
            <a:avLst/>
          </a:prstGeom>
        </p:spPr>
      </p:pic>
      <p:sp>
        <p:nvSpPr>
          <p:cNvPr id="2" name="Plassholder for media 25">
            <a:extLst>
              <a:ext uri="{FF2B5EF4-FFF2-40B4-BE49-F238E27FC236}">
                <a16:creationId xmlns:a16="http://schemas.microsoft.com/office/drawing/2014/main" id="{B03933BA-058D-EE7D-F1A3-75BA0095C5E3}"/>
              </a:ext>
            </a:extLst>
          </p:cNvPr>
          <p:cNvSpPr>
            <a:spLocks noGrp="1"/>
          </p:cNvSpPr>
          <p:nvPr>
            <p:ph type="media" sz="quarter" idx="29" hasCustomPrompt="1"/>
          </p:nvPr>
        </p:nvSpPr>
        <p:spPr>
          <a:xfrm>
            <a:off x="11335781"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
        <p:nvSpPr>
          <p:cNvPr id="22" name="Plassholder for tekst 18"/>
          <p:cNvSpPr>
            <a:spLocks noGrp="1"/>
          </p:cNvSpPr>
          <p:nvPr>
            <p:ph type="body" sz="quarter" idx="23" hasCustomPrompt="1"/>
          </p:nvPr>
        </p:nvSpPr>
        <p:spPr>
          <a:xfrm>
            <a:off x="-19050" y="2032921"/>
            <a:ext cx="6121270" cy="2160000"/>
          </a:xfrm>
          <a:solidFill>
            <a:srgbClr val="000624">
              <a:alpha val="80000"/>
            </a:srgb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10" name="Plassholder for tekst 2"/>
          <p:cNvSpPr>
            <a:spLocks noGrp="1"/>
          </p:cNvSpPr>
          <p:nvPr>
            <p:ph type="body" sz="quarter" idx="17" hasCustomPrompt="1"/>
          </p:nvPr>
        </p:nvSpPr>
        <p:spPr>
          <a:xfrm>
            <a:off x="-19050" y="4192395"/>
            <a:ext cx="6121270" cy="336798"/>
          </a:xfrm>
          <a:solidFill>
            <a:srgbClr val="000624">
              <a:alpha val="35000"/>
            </a:srgbClr>
          </a:solidFill>
        </p:spPr>
        <p:txBody>
          <a:bodyPr rIns="90000" anchor="ctr" anchorCtr="0">
            <a:noAutofit/>
          </a:bodyPr>
          <a:lstStyle>
            <a:lvl1pPr marL="396000" indent="0" algn="r">
              <a:lnSpc>
                <a:spcPts val="2300"/>
              </a:lnSpc>
              <a:spcBef>
                <a:spcPts val="0"/>
              </a:spcBef>
              <a:buNone/>
              <a:defRPr sz="1400">
                <a:solidFill>
                  <a:schemeClr val="bg1"/>
                </a:solidFill>
              </a:defRPr>
            </a:lvl1pPr>
          </a:lstStyle>
          <a:p>
            <a:pPr lvl="0"/>
            <a:r>
              <a:rPr lang="nb-NO" dirty="0"/>
              <a:t>Navn Foredragsholder</a:t>
            </a:r>
          </a:p>
        </p:txBody>
      </p:sp>
      <p:sp>
        <p:nvSpPr>
          <p:cNvPr id="13" name="Plassholder for tekst 4">
            <a:extLst>
              <a:ext uri="{FF2B5EF4-FFF2-40B4-BE49-F238E27FC236}">
                <a16:creationId xmlns:a16="http://schemas.microsoft.com/office/drawing/2014/main" id="{414CE593-4552-4608-B64C-BBB97CEC40A0}"/>
              </a:ext>
            </a:extLst>
          </p:cNvPr>
          <p:cNvSpPr>
            <a:spLocks noGrp="1"/>
          </p:cNvSpPr>
          <p:nvPr>
            <p:ph type="body" sz="quarter" idx="14" hasCustomPrompt="1"/>
          </p:nvPr>
        </p:nvSpPr>
        <p:spPr>
          <a:xfrm>
            <a:off x="-12830" y="4529193"/>
            <a:ext cx="6115050" cy="336798"/>
          </a:xfrm>
          <a:solidFill>
            <a:srgbClr val="000624">
              <a:alpha val="35000"/>
            </a:srgbClr>
          </a:solidFill>
        </p:spPr>
        <p:txBody>
          <a:bodyPr>
            <a:normAutofit/>
          </a:bodyPr>
          <a:lstStyle>
            <a:lvl1pPr marL="0" indent="0" algn="r">
              <a:buNone/>
              <a:defRPr sz="1400"/>
            </a:lvl1pPr>
          </a:lstStyle>
          <a:p>
            <a:r>
              <a:rPr lang="nb-NO" dirty="0"/>
              <a:t>Sted og dato</a:t>
            </a:r>
          </a:p>
        </p:txBody>
      </p:sp>
      <p:sp>
        <p:nvSpPr>
          <p:cNvPr id="8" name="Plassholder for media 25">
            <a:extLst>
              <a:ext uri="{FF2B5EF4-FFF2-40B4-BE49-F238E27FC236}">
                <a16:creationId xmlns:a16="http://schemas.microsoft.com/office/drawing/2014/main" id="{3C2D5AD6-84FA-A204-A0B2-B566C30AEBB7}"/>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Tree>
    <p:extLst>
      <p:ext uri="{BB962C8B-B14F-4D97-AF65-F5344CB8AC3E}">
        <p14:creationId xmlns:p14="http://schemas.microsoft.com/office/powerpoint/2010/main" val="744768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10">
                                            <p:bg/>
                                          </p:spTgt>
                                        </p:tgtEl>
                                        <p:attrNameLst>
                                          <p:attrName>style.visibility</p:attrName>
                                        </p:attrNameLst>
                                      </p:cBhvr>
                                      <p:to>
                                        <p:strVal val="visible"/>
                                      </p:to>
                                    </p:set>
                                    <p:animEffect transition="in" filter="fade">
                                      <p:cBhvr>
                                        <p:cTn id="14" dur="500"/>
                                        <p:tgtEl>
                                          <p:spTgt spid="10">
                                            <p:bg/>
                                          </p:spTgt>
                                        </p:tgtEl>
                                      </p:cBhvr>
                                    </p:animEffect>
                                  </p:childTnLst>
                                </p:cTn>
                              </p:par>
                            </p:childTnLst>
                          </p:cTn>
                        </p:par>
                        <p:par>
                          <p:cTn id="15" fill="hold">
                            <p:stCondLst>
                              <p:cond delay="175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3">
                                            <p:bg/>
                                          </p:spTgt>
                                        </p:tgtEl>
                                        <p:attrNameLst>
                                          <p:attrName>style.visibility</p:attrName>
                                        </p:attrNameLst>
                                      </p:cBhvr>
                                      <p:to>
                                        <p:strVal val="visible"/>
                                      </p:to>
                                    </p:set>
                                    <p:animEffect transition="in" filter="fade">
                                      <p:cBhvr>
                                        <p:cTn id="22" dur="500"/>
                                        <p:tgtEl>
                                          <p:spTgt spid="13">
                                            <p:bg/>
                                          </p:spTgt>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10" grpId="0"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build="p" animBg="1">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luttside HO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7633" y="3011400"/>
            <a:ext cx="3576734" cy="835200"/>
          </a:xfrm>
          <a:prstGeom prst="rect">
            <a:avLst/>
          </a:prstGeom>
          <a:noFill/>
        </p:spPr>
      </p:pic>
    </p:spTree>
    <p:extLst>
      <p:ext uri="{BB962C8B-B14F-4D97-AF65-F5344CB8AC3E}">
        <p14:creationId xmlns:p14="http://schemas.microsoft.com/office/powerpoint/2010/main" val="99078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luttside J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33042" y="3011400"/>
            <a:ext cx="3925916" cy="835200"/>
          </a:xfrm>
          <a:prstGeom prst="rect">
            <a:avLst/>
          </a:prstGeom>
          <a:noFill/>
        </p:spPr>
      </p:pic>
    </p:spTree>
    <p:extLst>
      <p:ext uri="{BB962C8B-B14F-4D97-AF65-F5344CB8AC3E}">
        <p14:creationId xmlns:p14="http://schemas.microsoft.com/office/powerpoint/2010/main" val="3096337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luttside KL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19973" y="3011400"/>
            <a:ext cx="3152054" cy="835200"/>
          </a:xfrm>
          <a:prstGeom prst="rect">
            <a:avLst/>
          </a:prstGeom>
          <a:noFill/>
        </p:spPr>
      </p:pic>
    </p:spTree>
    <p:extLst>
      <p:ext uri="{BB962C8B-B14F-4D97-AF65-F5344CB8AC3E}">
        <p14:creationId xmlns:p14="http://schemas.microsoft.com/office/powerpoint/2010/main" val="3100153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luttside KD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16371" y="3011400"/>
            <a:ext cx="3359258" cy="835200"/>
          </a:xfrm>
          <a:prstGeom prst="rect">
            <a:avLst/>
          </a:prstGeom>
          <a:noFill/>
        </p:spPr>
      </p:pic>
    </p:spTree>
    <p:extLst>
      <p:ext uri="{BB962C8B-B14F-4D97-AF65-F5344CB8AC3E}">
        <p14:creationId xmlns:p14="http://schemas.microsoft.com/office/powerpoint/2010/main" val="3835467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luttside KU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259481" y="3011400"/>
            <a:ext cx="3673038" cy="835200"/>
          </a:xfrm>
          <a:prstGeom prst="rect">
            <a:avLst/>
          </a:prstGeom>
          <a:noFill/>
        </p:spPr>
      </p:pic>
    </p:spTree>
    <p:extLst>
      <p:ext uri="{BB962C8B-B14F-4D97-AF65-F5344CB8AC3E}">
        <p14:creationId xmlns:p14="http://schemas.microsoft.com/office/powerpoint/2010/main" val="3759007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luttside K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214477" y="3011400"/>
            <a:ext cx="3763045" cy="835200"/>
          </a:xfrm>
          <a:prstGeom prst="rect">
            <a:avLst/>
          </a:prstGeom>
          <a:noFill/>
        </p:spPr>
      </p:pic>
    </p:spTree>
    <p:extLst>
      <p:ext uri="{BB962C8B-B14F-4D97-AF65-F5344CB8AC3E}">
        <p14:creationId xmlns:p14="http://schemas.microsoft.com/office/powerpoint/2010/main" val="3633944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luttside LM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01920" y="3011400"/>
            <a:ext cx="2988160" cy="835200"/>
          </a:xfrm>
          <a:prstGeom prst="rect">
            <a:avLst/>
          </a:prstGeom>
          <a:noFill/>
        </p:spPr>
      </p:pic>
    </p:spTree>
    <p:extLst>
      <p:ext uri="{BB962C8B-B14F-4D97-AF65-F5344CB8AC3E}">
        <p14:creationId xmlns:p14="http://schemas.microsoft.com/office/powerpoint/2010/main" val="2610172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luttside NF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83600" y="3011400"/>
            <a:ext cx="3224800" cy="835200"/>
          </a:xfrm>
          <a:prstGeom prst="rect">
            <a:avLst/>
          </a:prstGeom>
          <a:noFill/>
        </p:spPr>
      </p:pic>
    </p:spTree>
    <p:extLst>
      <p:ext uri="{BB962C8B-B14F-4D97-AF65-F5344CB8AC3E}">
        <p14:creationId xmlns:p14="http://schemas.microsoft.com/office/powerpoint/2010/main" val="240994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luttside S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11224" y="3011400"/>
            <a:ext cx="3969551" cy="835200"/>
          </a:xfrm>
          <a:prstGeom prst="rect">
            <a:avLst/>
          </a:prstGeom>
          <a:noFill/>
        </p:spPr>
      </p:pic>
    </p:spTree>
    <p:extLst>
      <p:ext uri="{BB962C8B-B14F-4D97-AF65-F5344CB8AC3E}">
        <p14:creationId xmlns:p14="http://schemas.microsoft.com/office/powerpoint/2010/main" val="1312274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luttside UD">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46719" y="3011400"/>
            <a:ext cx="3498560" cy="835200"/>
          </a:xfrm>
          <a:prstGeom prst="rect">
            <a:avLst/>
          </a:prstGeom>
          <a:noFill/>
        </p:spPr>
      </p:pic>
    </p:spTree>
    <p:extLst>
      <p:ext uri="{BB962C8B-B14F-4D97-AF65-F5344CB8AC3E}">
        <p14:creationId xmlns:p14="http://schemas.microsoft.com/office/powerpoint/2010/main" val="3797260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ide_sett inn eget bilde">
    <p:bg>
      <p:bgRef idx="1002">
        <a:schemeClr val="bg2"/>
      </p:bgRef>
    </p:bg>
    <p:spTree>
      <p:nvGrpSpPr>
        <p:cNvPr id="1" name=""/>
        <p:cNvGrpSpPr/>
        <p:nvPr/>
      </p:nvGrpSpPr>
      <p:grpSpPr>
        <a:xfrm>
          <a:off x="0" y="0"/>
          <a:ext cx="0" cy="0"/>
          <a:chOff x="0" y="0"/>
          <a:chExt cx="0" cy="0"/>
        </a:xfrm>
      </p:grpSpPr>
      <p:sp>
        <p:nvSpPr>
          <p:cNvPr id="13" name="Plassholder for bilde 4" title="Klikk ikonet for å legge til et bilde">
            <a:extLst>
              <a:ext uri="{FF2B5EF4-FFF2-40B4-BE49-F238E27FC236}">
                <a16:creationId xmlns:a16="http://schemas.microsoft.com/office/drawing/2014/main" id="{A1B0D7E6-EAE3-4BD5-A12F-FB6DD43ED50D}"/>
              </a:ext>
            </a:extLst>
          </p:cNvPr>
          <p:cNvSpPr>
            <a:spLocks noGrp="1"/>
          </p:cNvSpPr>
          <p:nvPr>
            <p:ph type="pic" sz="quarter" idx="18" hasCustomPrompt="1"/>
          </p:nvPr>
        </p:nvSpPr>
        <p:spPr>
          <a:xfrm>
            <a:off x="-9525" y="0"/>
            <a:ext cx="12211050" cy="6886188"/>
          </a:xfrm>
          <a:solidFill>
            <a:srgbClr val="002E5E"/>
          </a:solidFill>
        </p:spPr>
        <p:txBody>
          <a:bodyPr wrap="none" lIns="1800000" tIns="36000" anchor="ctr" anchorCtr="1">
            <a:noAutofit/>
          </a:bodyPr>
          <a:lstStyle>
            <a:lvl1pPr marL="0" marR="0" indent="0" algn="ctr" defTabSz="914400" rtl="0" eaLnBrk="1" fontAlgn="auto" latinLnBrk="0" hangingPunct="1">
              <a:lnSpc>
                <a:spcPct val="100000"/>
              </a:lnSpc>
              <a:spcBef>
                <a:spcPts val="1000"/>
              </a:spcBef>
              <a:spcAft>
                <a:spcPts val="0"/>
              </a:spcAft>
              <a:buClrTx/>
              <a:buSzTx/>
              <a:buFontTx/>
              <a:buNone/>
              <a:tabLst/>
              <a:defRPr sz="1400" baseline="0">
                <a:solidFill>
                  <a:schemeClr val="bg2">
                    <a:lumMod val="75000"/>
                  </a:schemeClr>
                </a:solidFill>
                <a:sym typeface="Wingdings" panose="05000000000000000000" pitchFamily="2" charset="2"/>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Sett inn bilde</a:t>
            </a:r>
          </a:p>
        </p:txBody>
      </p:sp>
      <p:sp>
        <p:nvSpPr>
          <p:cNvPr id="22" name="Plassholder for tekst 18"/>
          <p:cNvSpPr>
            <a:spLocks noGrp="1"/>
          </p:cNvSpPr>
          <p:nvPr>
            <p:ph type="body" sz="quarter" idx="23" hasCustomPrompt="1"/>
          </p:nvPr>
        </p:nvSpPr>
        <p:spPr>
          <a:xfrm>
            <a:off x="-19050" y="2032921"/>
            <a:ext cx="6121270" cy="2160000"/>
          </a:xfrm>
          <a:solidFill>
            <a:srgbClr val="000624">
              <a:alpha val="80000"/>
            </a:srgb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10" name="Plassholder for tekst 2"/>
          <p:cNvSpPr>
            <a:spLocks noGrp="1"/>
          </p:cNvSpPr>
          <p:nvPr>
            <p:ph type="body" sz="quarter" idx="17" hasCustomPrompt="1"/>
          </p:nvPr>
        </p:nvSpPr>
        <p:spPr>
          <a:xfrm>
            <a:off x="-19050" y="4192395"/>
            <a:ext cx="6121270" cy="336798"/>
          </a:xfrm>
          <a:solidFill>
            <a:schemeClr val="accent1">
              <a:lumMod val="50000"/>
              <a:alpha val="75000"/>
            </a:schemeClr>
          </a:solidFill>
        </p:spPr>
        <p:txBody>
          <a:bodyPr rIns="90000" anchor="ctr" anchorCtr="0">
            <a:noAutofit/>
          </a:bodyPr>
          <a:lstStyle>
            <a:lvl1pPr marL="396000" indent="0" algn="r">
              <a:lnSpc>
                <a:spcPts val="2300"/>
              </a:lnSpc>
              <a:spcBef>
                <a:spcPts val="0"/>
              </a:spcBef>
              <a:buNone/>
              <a:defRPr sz="1400">
                <a:solidFill>
                  <a:schemeClr val="bg1"/>
                </a:solidFill>
              </a:defRPr>
            </a:lvl1pPr>
          </a:lstStyle>
          <a:p>
            <a:pPr lvl="0"/>
            <a:r>
              <a:rPr lang="nb-NO" dirty="0"/>
              <a:t>Navn Foredragsholder</a:t>
            </a:r>
          </a:p>
        </p:txBody>
      </p:sp>
      <p:sp>
        <p:nvSpPr>
          <p:cNvPr id="9" name="Plassholder for tekst 4">
            <a:extLst>
              <a:ext uri="{FF2B5EF4-FFF2-40B4-BE49-F238E27FC236}">
                <a16:creationId xmlns:a16="http://schemas.microsoft.com/office/drawing/2014/main" id="{4B36B960-4465-4A71-83BF-2B883B366DA4}"/>
              </a:ext>
            </a:extLst>
          </p:cNvPr>
          <p:cNvSpPr>
            <a:spLocks noGrp="1"/>
          </p:cNvSpPr>
          <p:nvPr>
            <p:ph type="body" sz="quarter" idx="14" hasCustomPrompt="1"/>
          </p:nvPr>
        </p:nvSpPr>
        <p:spPr>
          <a:xfrm>
            <a:off x="-20872" y="4522837"/>
            <a:ext cx="6123092" cy="336798"/>
          </a:xfrm>
          <a:solidFill>
            <a:schemeClr val="accent1">
              <a:lumMod val="50000"/>
              <a:alpha val="75000"/>
            </a:schemeClr>
          </a:solidFill>
        </p:spPr>
        <p:txBody>
          <a:bodyPr>
            <a:normAutofit/>
          </a:bodyPr>
          <a:lstStyle>
            <a:lvl1pPr marL="0" indent="0" algn="r">
              <a:buNone/>
              <a:defRPr sz="1400"/>
            </a:lvl1pPr>
          </a:lstStyle>
          <a:p>
            <a:r>
              <a:rPr lang="nb-NO" dirty="0"/>
              <a:t>Sted og dato</a:t>
            </a:r>
          </a:p>
        </p:txBody>
      </p:sp>
      <p:sp>
        <p:nvSpPr>
          <p:cNvPr id="4" name="Plassholder for media 25">
            <a:extLst>
              <a:ext uri="{FF2B5EF4-FFF2-40B4-BE49-F238E27FC236}">
                <a16:creationId xmlns:a16="http://schemas.microsoft.com/office/drawing/2014/main" id="{F2FED4CE-8CCF-D7BF-0050-E338289B3833}"/>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
        <p:nvSpPr>
          <p:cNvPr id="5" name="Plassholder for media 25">
            <a:extLst>
              <a:ext uri="{FF2B5EF4-FFF2-40B4-BE49-F238E27FC236}">
                <a16:creationId xmlns:a16="http://schemas.microsoft.com/office/drawing/2014/main" id="{1E97B1F2-EA5F-5265-92EE-D5200C3B26F3}"/>
              </a:ext>
            </a:extLst>
          </p:cNvPr>
          <p:cNvSpPr>
            <a:spLocks noGrp="1"/>
          </p:cNvSpPr>
          <p:nvPr>
            <p:ph type="media" sz="quarter" idx="29" hasCustomPrompt="1"/>
          </p:nvPr>
        </p:nvSpPr>
        <p:spPr>
          <a:xfrm>
            <a:off x="11336400"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Tree>
    <p:extLst>
      <p:ext uri="{BB962C8B-B14F-4D97-AF65-F5344CB8AC3E}">
        <p14:creationId xmlns:p14="http://schemas.microsoft.com/office/powerpoint/2010/main" val="3013616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10">
                                            <p:bg/>
                                          </p:spTgt>
                                        </p:tgtEl>
                                        <p:attrNameLst>
                                          <p:attrName>style.visibility</p:attrName>
                                        </p:attrNameLst>
                                      </p:cBhvr>
                                      <p:to>
                                        <p:strVal val="visible"/>
                                      </p:to>
                                    </p:set>
                                    <p:animEffect transition="in" filter="fade">
                                      <p:cBhvr>
                                        <p:cTn id="14" dur="500"/>
                                        <p:tgtEl>
                                          <p:spTgt spid="10">
                                            <p:bg/>
                                          </p:spTgt>
                                        </p:tgtEl>
                                      </p:cBhvr>
                                    </p:animEffect>
                                  </p:childTnLst>
                                </p:cTn>
                              </p:par>
                            </p:childTnLst>
                          </p:cTn>
                        </p:par>
                        <p:par>
                          <p:cTn id="15" fill="hold">
                            <p:stCondLst>
                              <p:cond delay="175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fade">
                                      <p:cBhvr>
                                        <p:cTn id="22" dur="500"/>
                                        <p:tgtEl>
                                          <p:spTgt spid="9">
                                            <p:bg/>
                                          </p:spTgt>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10" grpId="0"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9" grpId="0" build="p" animBg="1">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luttside DEP">
    <p:bg>
      <p:bgPr>
        <a:solidFill>
          <a:srgbClr val="002E5E"/>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A57D7A5-4BE0-44EB-A5C6-BB2A46E39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7484" y="3011400"/>
            <a:ext cx="2817030" cy="835200"/>
          </a:xfrm>
          <a:prstGeom prst="rect">
            <a:avLst/>
          </a:prstGeom>
          <a:noFill/>
        </p:spPr>
      </p:pic>
    </p:spTree>
    <p:extLst>
      <p:ext uri="{BB962C8B-B14F-4D97-AF65-F5344CB8AC3E}">
        <p14:creationId xmlns:p14="http://schemas.microsoft.com/office/powerpoint/2010/main" val="1690929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AD2AB0-9B09-565D-0853-0D5F6BAE878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29215FA-369E-F7DA-45B7-9FB3F138C3B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8E7D008-5111-14F8-A15C-D7C817E40BB4}"/>
              </a:ext>
            </a:extLst>
          </p:cNvPr>
          <p:cNvSpPr>
            <a:spLocks noGrp="1"/>
          </p:cNvSpPr>
          <p:nvPr>
            <p:ph type="dt" sz="half" idx="10"/>
          </p:nvPr>
        </p:nvSpPr>
        <p:spPr/>
        <p:txBody>
          <a:bodyPr/>
          <a:lstStyle/>
          <a:p>
            <a:fld id="{CC71AF44-0D86-4673-BEAA-CD8838D0564E}" type="datetimeFigureOut">
              <a:rPr lang="nb-NO" smtClean="0"/>
              <a:t>20.10.2025</a:t>
            </a:fld>
            <a:endParaRPr lang="nb-NO"/>
          </a:p>
        </p:txBody>
      </p:sp>
      <p:sp>
        <p:nvSpPr>
          <p:cNvPr id="5" name="Plassholder for bunntekst 4">
            <a:extLst>
              <a:ext uri="{FF2B5EF4-FFF2-40B4-BE49-F238E27FC236}">
                <a16:creationId xmlns:a16="http://schemas.microsoft.com/office/drawing/2014/main" id="{9D99D4E6-82E1-FDB8-24F9-384EBC466E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FE0FEF5-8CBD-303C-4E91-E852E43A4C19}"/>
              </a:ext>
            </a:extLst>
          </p:cNvPr>
          <p:cNvSpPr>
            <a:spLocks noGrp="1"/>
          </p:cNvSpPr>
          <p:nvPr>
            <p:ph type="sldNum" sz="quarter" idx="12"/>
          </p:nvPr>
        </p:nvSpPr>
        <p:spPr/>
        <p:txBody>
          <a:bodyPr/>
          <a:lstStyle/>
          <a:p>
            <a:fld id="{EA76F7D4-E7BF-4150-BEDD-A23C1EBD645E}" type="slidenum">
              <a:rPr lang="nb-NO" smtClean="0"/>
              <a:t>‹#›</a:t>
            </a:fld>
            <a:endParaRPr lang="nb-NO"/>
          </a:p>
        </p:txBody>
      </p:sp>
    </p:spTree>
    <p:extLst>
      <p:ext uri="{BB962C8B-B14F-4D97-AF65-F5344CB8AC3E}">
        <p14:creationId xmlns:p14="http://schemas.microsoft.com/office/powerpoint/2010/main" val="1394419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3ECC76-EAF4-CF07-71F5-8DA1862FED7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3B3C13B-0E87-E93A-8CF1-D2FD45EC90B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8631285-E452-A607-5BD7-706822A5C3C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DE78BC4-5AB4-71B7-3866-60A39AB0CBEE}"/>
              </a:ext>
            </a:extLst>
          </p:cNvPr>
          <p:cNvSpPr>
            <a:spLocks noGrp="1"/>
          </p:cNvSpPr>
          <p:nvPr>
            <p:ph type="dt" sz="half" idx="10"/>
          </p:nvPr>
        </p:nvSpPr>
        <p:spPr/>
        <p:txBody>
          <a:bodyPr/>
          <a:lstStyle/>
          <a:p>
            <a:fld id="{BA72FEE8-C6C9-44E3-86E2-5E96F41BD803}" type="datetime1">
              <a:rPr lang="nb-NO" smtClean="0"/>
              <a:t>20.10.2025</a:t>
            </a:fld>
            <a:endParaRPr lang="nb-NO"/>
          </a:p>
        </p:txBody>
      </p:sp>
      <p:sp>
        <p:nvSpPr>
          <p:cNvPr id="6" name="Plassholder for bunntekst 5">
            <a:extLst>
              <a:ext uri="{FF2B5EF4-FFF2-40B4-BE49-F238E27FC236}">
                <a16:creationId xmlns:a16="http://schemas.microsoft.com/office/drawing/2014/main" id="{4DF5CC9F-4A3C-C64D-5A8E-D806842797A0}"/>
              </a:ext>
            </a:extLst>
          </p:cNvPr>
          <p:cNvSpPr>
            <a:spLocks noGrp="1"/>
          </p:cNvSpPr>
          <p:nvPr>
            <p:ph type="ftr" sz="quarter" idx="11"/>
          </p:nvPr>
        </p:nvSpPr>
        <p:spPr/>
        <p:txBody>
          <a:bodyPr/>
          <a:lstStyle/>
          <a:p>
            <a:r>
              <a:rPr lang="nb-NO"/>
              <a:t>Prioriteringsutvalget - folkehelse</a:t>
            </a:r>
          </a:p>
        </p:txBody>
      </p:sp>
      <p:sp>
        <p:nvSpPr>
          <p:cNvPr id="7" name="Plassholder for lysbildenummer 6">
            <a:extLst>
              <a:ext uri="{FF2B5EF4-FFF2-40B4-BE49-F238E27FC236}">
                <a16:creationId xmlns:a16="http://schemas.microsoft.com/office/drawing/2014/main" id="{51D3DE4B-CA86-305A-D05C-7B6C004BA586}"/>
              </a:ext>
            </a:extLst>
          </p:cNvPr>
          <p:cNvSpPr>
            <a:spLocks noGrp="1"/>
          </p:cNvSpPr>
          <p:nvPr>
            <p:ph type="sldNum" sz="quarter" idx="12"/>
          </p:nvPr>
        </p:nvSpPr>
        <p:spPr/>
        <p:txBody>
          <a:bodyPr/>
          <a:lstStyle/>
          <a:p>
            <a:fld id="{F49482CB-445F-4D18-995A-974E94620073}" type="slidenum">
              <a:rPr lang="nb-NO" smtClean="0"/>
              <a:t>‹#›</a:t>
            </a:fld>
            <a:endParaRPr lang="nb-NO"/>
          </a:p>
        </p:txBody>
      </p:sp>
    </p:spTree>
    <p:extLst>
      <p:ext uri="{BB962C8B-B14F-4D97-AF65-F5344CB8AC3E}">
        <p14:creationId xmlns:p14="http://schemas.microsoft.com/office/powerpoint/2010/main" val="136923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314000" y="108000"/>
            <a:ext cx="7570237" cy="1325563"/>
          </a:xfrm>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a:xfrm>
            <a:off x="1314000" y="1512000"/>
            <a:ext cx="7570237" cy="3907725"/>
          </a:xfrm>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5" name="Plassholder for media 25">
            <a:extLst>
              <a:ext uri="{FF2B5EF4-FFF2-40B4-BE49-F238E27FC236}">
                <a16:creationId xmlns:a16="http://schemas.microsoft.com/office/drawing/2014/main" id="{89B3DE7E-2FD2-3720-08A2-91BD1F6459FA}"/>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
        <p:nvSpPr>
          <p:cNvPr id="6" name="Plassholder for media 25">
            <a:extLst>
              <a:ext uri="{FF2B5EF4-FFF2-40B4-BE49-F238E27FC236}">
                <a16:creationId xmlns:a16="http://schemas.microsoft.com/office/drawing/2014/main" id="{28C33293-7C97-5A97-4FBA-6A8DDB1676FC}"/>
              </a:ext>
            </a:extLst>
          </p:cNvPr>
          <p:cNvSpPr>
            <a:spLocks noGrp="1"/>
          </p:cNvSpPr>
          <p:nvPr>
            <p:ph type="media" sz="quarter" idx="30" hasCustomPrompt="1"/>
          </p:nvPr>
        </p:nvSpPr>
        <p:spPr>
          <a:xfrm>
            <a:off x="11336400"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Tree>
    <p:extLst>
      <p:ext uri="{BB962C8B-B14F-4D97-AF65-F5344CB8AC3E}">
        <p14:creationId xmlns:p14="http://schemas.microsoft.com/office/powerpoint/2010/main" val="292332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5140801" y="1511999"/>
            <a:ext cx="3744000" cy="3907725"/>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2" name="Tittel 1"/>
          <p:cNvSpPr>
            <a:spLocks noGrp="1"/>
          </p:cNvSpPr>
          <p:nvPr>
            <p:ph type="title" hasCustomPrompt="1"/>
          </p:nvPr>
        </p:nvSpPr>
        <p:spPr>
          <a:xfrm>
            <a:off x="1314001" y="108000"/>
            <a:ext cx="7570800" cy="1325563"/>
          </a:xfrm>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1312506" y="1511999"/>
            <a:ext cx="3744000" cy="3907726"/>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6" name="Plassholder for media 25">
            <a:extLst>
              <a:ext uri="{FF2B5EF4-FFF2-40B4-BE49-F238E27FC236}">
                <a16:creationId xmlns:a16="http://schemas.microsoft.com/office/drawing/2014/main" id="{99C64E92-3293-3D30-B4B2-880B6D9B92DE}"/>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
        <p:nvSpPr>
          <p:cNvPr id="7" name="Plassholder for media 25">
            <a:extLst>
              <a:ext uri="{FF2B5EF4-FFF2-40B4-BE49-F238E27FC236}">
                <a16:creationId xmlns:a16="http://schemas.microsoft.com/office/drawing/2014/main" id="{74527331-6695-F35D-8568-5DD105961F02}"/>
              </a:ext>
            </a:extLst>
          </p:cNvPr>
          <p:cNvSpPr>
            <a:spLocks noGrp="1"/>
          </p:cNvSpPr>
          <p:nvPr>
            <p:ph type="media" sz="quarter" idx="30" hasCustomPrompt="1"/>
          </p:nvPr>
        </p:nvSpPr>
        <p:spPr>
          <a:xfrm>
            <a:off x="11336400"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Tree>
    <p:extLst>
      <p:ext uri="{BB962C8B-B14F-4D97-AF65-F5344CB8AC3E}">
        <p14:creationId xmlns:p14="http://schemas.microsoft.com/office/powerpoint/2010/main" val="11066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e - heldekkende">
    <p:spTree>
      <p:nvGrpSpPr>
        <p:cNvPr id="1" name=""/>
        <p:cNvGrpSpPr/>
        <p:nvPr/>
      </p:nvGrpSpPr>
      <p:grpSpPr>
        <a:xfrm>
          <a:off x="0" y="0"/>
          <a:ext cx="0" cy="0"/>
          <a:chOff x="0" y="0"/>
          <a:chExt cx="0" cy="0"/>
        </a:xfrm>
      </p:grpSpPr>
      <p:sp>
        <p:nvSpPr>
          <p:cNvPr id="3" name="Plassholder for media 25">
            <a:extLst>
              <a:ext uri="{FF2B5EF4-FFF2-40B4-BE49-F238E27FC236}">
                <a16:creationId xmlns:a16="http://schemas.microsoft.com/office/drawing/2014/main" id="{D2351660-1CD4-70BA-0010-C1B0B6E7674D}"/>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
        <p:nvSpPr>
          <p:cNvPr id="6" name="Plassholder for bilde 5"/>
          <p:cNvSpPr>
            <a:spLocks noGrp="1"/>
          </p:cNvSpPr>
          <p:nvPr>
            <p:ph type="pic" sz="quarter" idx="16" hasCustomPrompt="1"/>
          </p:nvPr>
        </p:nvSpPr>
        <p:spPr>
          <a:xfrm>
            <a:off x="0" y="0"/>
            <a:ext cx="12192000" cy="6922347"/>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rot="16200000">
            <a:off x="10419136" y="3669967"/>
            <a:ext cx="3095721" cy="450008"/>
          </a:xfrm>
        </p:spPr>
        <p:txBody>
          <a:bodyPr rIns="180000">
            <a:normAutofit/>
          </a:bodyPr>
          <a:lstStyle>
            <a:lvl1pPr marL="0" indent="0" algn="l">
              <a:buNone/>
              <a:defRPr sz="1000" baseline="0">
                <a:solidFill>
                  <a:schemeClr val="bg2">
                    <a:lumMod val="75000"/>
                  </a:schemeClr>
                </a:solidFill>
              </a:defRPr>
            </a:lvl1pPr>
          </a:lstStyle>
          <a:p>
            <a:pPr lvl="0"/>
            <a:r>
              <a:rPr lang="nb-NO" dirty="0"/>
              <a:t>Foto: © Navn på fotograf og bildebyrå</a:t>
            </a:r>
          </a:p>
        </p:txBody>
      </p:sp>
      <p:sp>
        <p:nvSpPr>
          <p:cNvPr id="5" name="Plassholder for media 25">
            <a:extLst>
              <a:ext uri="{FF2B5EF4-FFF2-40B4-BE49-F238E27FC236}">
                <a16:creationId xmlns:a16="http://schemas.microsoft.com/office/drawing/2014/main" id="{7810F5FB-1816-342B-9ADA-494FDDA98544}"/>
              </a:ext>
            </a:extLst>
          </p:cNvPr>
          <p:cNvSpPr>
            <a:spLocks noGrp="1"/>
          </p:cNvSpPr>
          <p:nvPr>
            <p:ph type="media" sz="quarter" idx="30" hasCustomPrompt="1"/>
          </p:nvPr>
        </p:nvSpPr>
        <p:spPr>
          <a:xfrm>
            <a:off x="11336400"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Tree>
    <p:extLst>
      <p:ext uri="{BB962C8B-B14F-4D97-AF65-F5344CB8AC3E}">
        <p14:creationId xmlns:p14="http://schemas.microsoft.com/office/powerpoint/2010/main" val="347733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tittel med bilde">
    <p:spTree>
      <p:nvGrpSpPr>
        <p:cNvPr id="1" name=""/>
        <p:cNvGrpSpPr/>
        <p:nvPr/>
      </p:nvGrpSpPr>
      <p:grpSpPr>
        <a:xfrm>
          <a:off x="0" y="0"/>
          <a:ext cx="0" cy="0"/>
          <a:chOff x="0" y="0"/>
          <a:chExt cx="0" cy="0"/>
        </a:xfrm>
      </p:grpSpPr>
      <p:sp>
        <p:nvSpPr>
          <p:cNvPr id="8" name="Plassholder for bilde 5"/>
          <p:cNvSpPr>
            <a:spLocks noGrp="1"/>
          </p:cNvSpPr>
          <p:nvPr>
            <p:ph type="pic" sz="quarter" idx="16"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4" name="Plassholder for tekst 15"/>
          <p:cNvSpPr>
            <a:spLocks noGrp="1"/>
          </p:cNvSpPr>
          <p:nvPr>
            <p:ph type="body" sz="quarter" idx="11" hasCustomPrompt="1"/>
          </p:nvPr>
        </p:nvSpPr>
        <p:spPr>
          <a:xfrm>
            <a:off x="0" y="3429000"/>
            <a:ext cx="6120000" cy="1732839"/>
          </a:xfrm>
          <a:solidFill>
            <a:srgbClr val="000624">
              <a:alpha val="80000"/>
            </a:srgb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deltittel her</a:t>
            </a:r>
          </a:p>
        </p:txBody>
      </p:sp>
      <p:sp>
        <p:nvSpPr>
          <p:cNvPr id="11" name="Plassholder for tekst 3">
            <a:extLst>
              <a:ext uri="{FF2B5EF4-FFF2-40B4-BE49-F238E27FC236}">
                <a16:creationId xmlns:a16="http://schemas.microsoft.com/office/drawing/2014/main" id="{31AD9ECE-CE10-4FE0-AA95-14CBF0B97F29}"/>
              </a:ext>
            </a:extLst>
          </p:cNvPr>
          <p:cNvSpPr>
            <a:spLocks noGrp="1"/>
          </p:cNvSpPr>
          <p:nvPr>
            <p:ph type="body" sz="quarter" idx="15" hasCustomPrompt="1"/>
          </p:nvPr>
        </p:nvSpPr>
        <p:spPr>
          <a:xfrm rot="16200000">
            <a:off x="10419136" y="3669967"/>
            <a:ext cx="3095721" cy="450008"/>
          </a:xfrm>
        </p:spPr>
        <p:txBody>
          <a:bodyPr rIns="180000">
            <a:normAutofit/>
          </a:bodyPr>
          <a:lstStyle>
            <a:lvl1pPr marL="0" indent="0" algn="l">
              <a:buNone/>
              <a:defRPr sz="1000" baseline="0">
                <a:solidFill>
                  <a:schemeClr val="bg2">
                    <a:lumMod val="75000"/>
                  </a:schemeClr>
                </a:solidFill>
              </a:defRPr>
            </a:lvl1pPr>
          </a:lstStyle>
          <a:p>
            <a:pPr lvl="0"/>
            <a:r>
              <a:rPr lang="nb-NO" dirty="0"/>
              <a:t>Foto: © Navn på fotograf og bildebyrå</a:t>
            </a:r>
          </a:p>
        </p:txBody>
      </p:sp>
      <p:sp>
        <p:nvSpPr>
          <p:cNvPr id="3" name="Plassholder for media 25">
            <a:extLst>
              <a:ext uri="{FF2B5EF4-FFF2-40B4-BE49-F238E27FC236}">
                <a16:creationId xmlns:a16="http://schemas.microsoft.com/office/drawing/2014/main" id="{A00963E3-6389-D0CE-2964-269ABEC18E63}"/>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
        <p:nvSpPr>
          <p:cNvPr id="5" name="Plassholder for media 25">
            <a:extLst>
              <a:ext uri="{FF2B5EF4-FFF2-40B4-BE49-F238E27FC236}">
                <a16:creationId xmlns:a16="http://schemas.microsoft.com/office/drawing/2014/main" id="{96059621-B15F-9FA1-3B3F-115C8E0D0728}"/>
              </a:ext>
            </a:extLst>
          </p:cNvPr>
          <p:cNvSpPr>
            <a:spLocks noGrp="1"/>
          </p:cNvSpPr>
          <p:nvPr>
            <p:ph type="media" sz="quarter" idx="29" hasCustomPrompt="1"/>
          </p:nvPr>
        </p:nvSpPr>
        <p:spPr>
          <a:xfrm>
            <a:off x="11336400"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Tree>
    <p:extLst>
      <p:ext uri="{BB962C8B-B14F-4D97-AF65-F5344CB8AC3E}">
        <p14:creationId xmlns:p14="http://schemas.microsoft.com/office/powerpoint/2010/main" val="151665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og bilde">
    <p:spTree>
      <p:nvGrpSpPr>
        <p:cNvPr id="1" name=""/>
        <p:cNvGrpSpPr/>
        <p:nvPr/>
      </p:nvGrpSpPr>
      <p:grpSpPr>
        <a:xfrm>
          <a:off x="0" y="0"/>
          <a:ext cx="0" cy="0"/>
          <a:chOff x="0" y="0"/>
          <a:chExt cx="0" cy="0"/>
        </a:xfrm>
      </p:grpSpPr>
      <p:sp>
        <p:nvSpPr>
          <p:cNvPr id="3" name="Plassholder for media 25">
            <a:extLst>
              <a:ext uri="{FF2B5EF4-FFF2-40B4-BE49-F238E27FC236}">
                <a16:creationId xmlns:a16="http://schemas.microsoft.com/office/drawing/2014/main" id="{019929BC-821C-9FAA-8D07-834E2C7C3C38}"/>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
        <p:nvSpPr>
          <p:cNvPr id="13" name="Plassholder for bilde 9"/>
          <p:cNvSpPr>
            <a:spLocks noGrp="1"/>
          </p:cNvSpPr>
          <p:nvPr>
            <p:ph type="pic" sz="quarter" idx="13" hasCustomPrompt="1"/>
          </p:nvPr>
        </p:nvSpPr>
        <p:spPr>
          <a:xfrm>
            <a:off x="7051200" y="1"/>
            <a:ext cx="5140800" cy="6858000"/>
          </a:xfrm>
          <a:prstGeom prst="rect">
            <a:avLst/>
          </a:prstGeom>
          <a:solidFill>
            <a:srgbClr val="00264C"/>
          </a:solidFill>
        </p:spPr>
        <p:txBody>
          <a:bodyPr tIns="3708000" anchor="t" anchorCtr="1">
            <a:normAutofit/>
          </a:bodyPr>
          <a:lstStyle>
            <a:lvl1pPr marL="0" indent="0" algn="ctr">
              <a:buNone/>
              <a:defRPr sz="1400" baseline="0">
                <a:solidFill>
                  <a:schemeClr val="bg2">
                    <a:lumMod val="50000"/>
                  </a:schemeClr>
                </a:solidFill>
              </a:defRPr>
            </a:lvl1pPr>
          </a:lstStyle>
          <a:p>
            <a:r>
              <a:rPr lang="nb-NO" dirty="0"/>
              <a:t>Sett inn bilde</a:t>
            </a:r>
          </a:p>
        </p:txBody>
      </p:sp>
      <p:sp>
        <p:nvSpPr>
          <p:cNvPr id="14" name="Tittel 1"/>
          <p:cNvSpPr>
            <a:spLocks noGrp="1"/>
          </p:cNvSpPr>
          <p:nvPr>
            <p:ph type="title" hasCustomPrompt="1"/>
          </p:nvPr>
        </p:nvSpPr>
        <p:spPr>
          <a:xfrm>
            <a:off x="1314000" y="108000"/>
            <a:ext cx="5616998"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509214"/>
            <a:ext cx="6451571" cy="3936090"/>
          </a:xfrm>
          <a:prstGeom prst="rect">
            <a:avLst/>
          </a:prstGeom>
        </p:spPr>
        <p:txBody>
          <a:bodyPr/>
          <a:lstStyle/>
          <a:p>
            <a:pPr lvl="0"/>
            <a:r>
              <a:rPr lang="nb-NO"/>
              <a:t>Klikk for å redigere tekststiler i malen</a:t>
            </a:r>
          </a:p>
          <a:p>
            <a:pPr lvl="1"/>
            <a:r>
              <a:rPr lang="nb-NO"/>
              <a:t>Andre nivå</a:t>
            </a:r>
          </a:p>
          <a:p>
            <a:pPr lvl="2"/>
            <a:r>
              <a:rPr lang="nb-NO"/>
              <a:t>Tredje nivå</a:t>
            </a:r>
          </a:p>
        </p:txBody>
      </p:sp>
      <p:sp>
        <p:nvSpPr>
          <p:cNvPr id="10" name="Plassholder for tekst 3">
            <a:extLst>
              <a:ext uri="{FF2B5EF4-FFF2-40B4-BE49-F238E27FC236}">
                <a16:creationId xmlns:a16="http://schemas.microsoft.com/office/drawing/2014/main" id="{F4B3F400-65BF-4563-B781-CE31C53BB11F}"/>
              </a:ext>
            </a:extLst>
          </p:cNvPr>
          <p:cNvSpPr>
            <a:spLocks noGrp="1"/>
          </p:cNvSpPr>
          <p:nvPr>
            <p:ph type="body" sz="quarter" idx="15" hasCustomPrompt="1"/>
          </p:nvPr>
        </p:nvSpPr>
        <p:spPr>
          <a:xfrm rot="16200000">
            <a:off x="10419136" y="3669967"/>
            <a:ext cx="3095721" cy="450008"/>
          </a:xfrm>
        </p:spPr>
        <p:txBody>
          <a:bodyPr rIns="180000">
            <a:normAutofit/>
          </a:bodyPr>
          <a:lstStyle>
            <a:lvl1pPr marL="0" indent="0" algn="l">
              <a:buNone/>
              <a:defRPr sz="1000" baseline="0">
                <a:solidFill>
                  <a:schemeClr val="bg2">
                    <a:lumMod val="75000"/>
                  </a:schemeClr>
                </a:solidFill>
              </a:defRPr>
            </a:lvl1pPr>
          </a:lstStyle>
          <a:p>
            <a:pPr lvl="0"/>
            <a:r>
              <a:rPr lang="nb-NO" dirty="0"/>
              <a:t>Foto: © Navn på fotograf og bildebyrå</a:t>
            </a:r>
          </a:p>
        </p:txBody>
      </p:sp>
      <p:sp>
        <p:nvSpPr>
          <p:cNvPr id="4" name="Plassholder for media 25">
            <a:extLst>
              <a:ext uri="{FF2B5EF4-FFF2-40B4-BE49-F238E27FC236}">
                <a16:creationId xmlns:a16="http://schemas.microsoft.com/office/drawing/2014/main" id="{3116D42A-EEA8-41E1-E846-C85AC7C05703}"/>
              </a:ext>
            </a:extLst>
          </p:cNvPr>
          <p:cNvSpPr>
            <a:spLocks noGrp="1"/>
          </p:cNvSpPr>
          <p:nvPr>
            <p:ph type="media" sz="quarter" idx="29" hasCustomPrompt="1"/>
          </p:nvPr>
        </p:nvSpPr>
        <p:spPr>
          <a:xfrm>
            <a:off x="11336400"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Tree>
    <p:extLst>
      <p:ext uri="{BB962C8B-B14F-4D97-AF65-F5344CB8AC3E}">
        <p14:creationId xmlns:p14="http://schemas.microsoft.com/office/powerpoint/2010/main" val="44713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ilder med tekst">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1314000" y="108000"/>
            <a:ext cx="7570800" cy="1325563"/>
          </a:xfrm>
        </p:spPr>
        <p:txBody>
          <a:bodyPr/>
          <a:lstStyle>
            <a:lvl1pPr>
              <a:defRPr/>
            </a:lvl1pPr>
          </a:lstStyle>
          <a:p>
            <a:r>
              <a:rPr lang="nb-NO" dirty="0"/>
              <a:t>Klikk for å skrive tittel</a:t>
            </a:r>
          </a:p>
        </p:txBody>
      </p:sp>
      <p:sp>
        <p:nvSpPr>
          <p:cNvPr id="19" name="Plassholder for tekst 2"/>
          <p:cNvSpPr>
            <a:spLocks noGrp="1"/>
          </p:cNvSpPr>
          <p:nvPr>
            <p:ph type="body" idx="1" hasCustomPrompt="1"/>
          </p:nvPr>
        </p:nvSpPr>
        <p:spPr>
          <a:xfrm>
            <a:off x="1313999" y="3976254"/>
            <a:ext cx="3744000" cy="546879"/>
          </a:xfrm>
          <a:noFill/>
          <a:ln>
            <a:solidFill>
              <a:schemeClr val="bg2"/>
            </a:solidFill>
          </a:ln>
        </p:spPr>
        <p:txBody>
          <a:bodyPr anchor="ctr">
            <a:normAutofit/>
          </a:bodyPr>
          <a:lstStyle>
            <a:lvl1pPr marL="0" indent="0" algn="ctr">
              <a:lnSpc>
                <a:spcPct val="1000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4" name="Plassholder for tekst 10"/>
          <p:cNvSpPr>
            <a:spLocks noGrp="1"/>
          </p:cNvSpPr>
          <p:nvPr>
            <p:ph type="body" sz="quarter" idx="13"/>
          </p:nvPr>
        </p:nvSpPr>
        <p:spPr>
          <a:xfrm>
            <a:off x="1314001" y="4528704"/>
            <a:ext cx="3744000" cy="797275"/>
          </a:xfrm>
          <a:noFill/>
          <a:ln>
            <a:solidFill>
              <a:schemeClr val="bg2"/>
            </a:solidFill>
          </a:ln>
        </p:spPr>
        <p:txBody>
          <a:bodyPr>
            <a:normAutofit/>
          </a:bodyPr>
          <a:lstStyle>
            <a:lvl1pPr marL="0" indent="0" algn="ctr">
              <a:lnSpc>
                <a:spcPct val="110000"/>
              </a:lnSpc>
              <a:buNone/>
              <a:defRPr sz="1600">
                <a:solidFill>
                  <a:schemeClr val="bg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5" name="Plassholder for tekst 4"/>
          <p:cNvSpPr>
            <a:spLocks noGrp="1"/>
          </p:cNvSpPr>
          <p:nvPr>
            <p:ph type="body" sz="quarter" idx="3" hasCustomPrompt="1"/>
          </p:nvPr>
        </p:nvSpPr>
        <p:spPr>
          <a:xfrm>
            <a:off x="5130898" y="3976254"/>
            <a:ext cx="3744000" cy="546879"/>
          </a:xfrm>
          <a:noFill/>
          <a:ln>
            <a:solidFill>
              <a:schemeClr val="bg2"/>
            </a:solidFill>
          </a:ln>
        </p:spPr>
        <p:txBody>
          <a:bodyPr anchor="ctr">
            <a:normAutofit/>
          </a:bodyPr>
          <a:lstStyle>
            <a:lvl1pPr marL="0" indent="0" algn="ctr">
              <a:lnSpc>
                <a:spcPct val="10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6" name="Plassholder for tekst 10"/>
          <p:cNvSpPr>
            <a:spLocks noGrp="1"/>
          </p:cNvSpPr>
          <p:nvPr>
            <p:ph type="body" sz="quarter" idx="14"/>
          </p:nvPr>
        </p:nvSpPr>
        <p:spPr>
          <a:xfrm>
            <a:off x="5130898" y="4528704"/>
            <a:ext cx="3744000" cy="797275"/>
          </a:xfrm>
          <a:noFill/>
          <a:ln>
            <a:solidFill>
              <a:schemeClr val="bg2"/>
            </a:solidFill>
          </a:ln>
        </p:spPr>
        <p:txBody>
          <a:bodyPr>
            <a:normAutofit/>
          </a:bodyPr>
          <a:lstStyle>
            <a:lvl1pPr marL="0" indent="0" algn="ctr">
              <a:lnSpc>
                <a:spcPct val="110000"/>
              </a:lnSpc>
              <a:buNone/>
              <a:defRPr sz="16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3" name="Plassholder for bilde 2"/>
          <p:cNvSpPr>
            <a:spLocks noGrp="1"/>
          </p:cNvSpPr>
          <p:nvPr>
            <p:ph type="pic" sz="quarter" idx="20" hasCustomPrompt="1"/>
          </p:nvPr>
        </p:nvSpPr>
        <p:spPr>
          <a:xfrm>
            <a:off x="1313999" y="1688655"/>
            <a:ext cx="3744000" cy="2284814"/>
          </a:xfrm>
          <a:solidFill>
            <a:srgbClr val="00264C"/>
          </a:solidFill>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dirty="0"/>
              <a:t>Sett inn bilde</a:t>
            </a:r>
          </a:p>
        </p:txBody>
      </p:sp>
      <p:sp>
        <p:nvSpPr>
          <p:cNvPr id="16" name="Plassholder for bilde 2"/>
          <p:cNvSpPr>
            <a:spLocks noGrp="1"/>
          </p:cNvSpPr>
          <p:nvPr>
            <p:ph type="pic" sz="quarter" idx="21" hasCustomPrompt="1"/>
          </p:nvPr>
        </p:nvSpPr>
        <p:spPr>
          <a:xfrm>
            <a:off x="5136366" y="1688655"/>
            <a:ext cx="3744000" cy="2284814"/>
          </a:xfrm>
          <a:solidFill>
            <a:srgbClr val="00264C"/>
          </a:solidFill>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dirty="0"/>
              <a:t>Sett inn bilde</a:t>
            </a:r>
          </a:p>
        </p:txBody>
      </p:sp>
      <p:sp>
        <p:nvSpPr>
          <p:cNvPr id="12" name="Plassholder for tekst 3"/>
          <p:cNvSpPr>
            <a:spLocks noGrp="1"/>
          </p:cNvSpPr>
          <p:nvPr>
            <p:ph type="body" sz="quarter" idx="15" hasCustomPrompt="1"/>
          </p:nvPr>
        </p:nvSpPr>
        <p:spPr>
          <a:xfrm>
            <a:off x="1313999" y="3706428"/>
            <a:ext cx="3744000" cy="244606"/>
          </a:xfrm>
        </p:spPr>
        <p:txBody>
          <a:bodyPr>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13" name="Plassholder for tekst 3"/>
          <p:cNvSpPr>
            <a:spLocks noGrp="1"/>
          </p:cNvSpPr>
          <p:nvPr>
            <p:ph type="body" sz="quarter" idx="22" hasCustomPrompt="1"/>
          </p:nvPr>
        </p:nvSpPr>
        <p:spPr>
          <a:xfrm>
            <a:off x="5136366" y="3706428"/>
            <a:ext cx="3744000" cy="244606"/>
          </a:xfrm>
        </p:spPr>
        <p:txBody>
          <a:bodyPr>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4" name="Plassholder for media 25">
            <a:extLst>
              <a:ext uri="{FF2B5EF4-FFF2-40B4-BE49-F238E27FC236}">
                <a16:creationId xmlns:a16="http://schemas.microsoft.com/office/drawing/2014/main" id="{6932F3D9-FAEB-F677-FE26-0162F0ECF9E1}"/>
              </a:ext>
            </a:extLst>
          </p:cNvPr>
          <p:cNvSpPr>
            <a:spLocks noGrp="1"/>
          </p:cNvSpPr>
          <p:nvPr>
            <p:ph type="media" sz="quarter" idx="28" hasCustomPrompt="1"/>
          </p:nvPr>
        </p:nvSpPr>
        <p:spPr>
          <a:xfrm>
            <a:off x="24847" y="5422561"/>
            <a:ext cx="12192000" cy="1438275"/>
          </a:xfrm>
        </p:spPr>
        <p:txBody>
          <a:bodyPr bIns="900000" anchor="ctr" anchorCtr="0">
            <a:normAutofit/>
          </a:bodyPr>
          <a:lstStyle>
            <a:lvl1pPr marL="0" indent="0" algn="ctr">
              <a:buNone/>
              <a:defRPr sz="2400">
                <a:solidFill>
                  <a:schemeClr val="tx2">
                    <a:lumMod val="60000"/>
                    <a:lumOff val="40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TEKSTING</a:t>
            </a:r>
            <a:endParaRPr lang="nb-NO" sz="1800" dirty="0">
              <a:latin typeface="MS Shell Dlg 2" panose="020B0604030504040204" pitchFamily="34" charset="0"/>
            </a:endParaRPr>
          </a:p>
        </p:txBody>
      </p:sp>
      <p:sp>
        <p:nvSpPr>
          <p:cNvPr id="5" name="Plassholder for media 25">
            <a:extLst>
              <a:ext uri="{FF2B5EF4-FFF2-40B4-BE49-F238E27FC236}">
                <a16:creationId xmlns:a16="http://schemas.microsoft.com/office/drawing/2014/main" id="{B2E82698-1483-60F8-4122-05DEAE38032A}"/>
              </a:ext>
            </a:extLst>
          </p:cNvPr>
          <p:cNvSpPr>
            <a:spLocks noGrp="1"/>
          </p:cNvSpPr>
          <p:nvPr>
            <p:ph type="media" sz="quarter" idx="29" hasCustomPrompt="1"/>
          </p:nvPr>
        </p:nvSpPr>
        <p:spPr>
          <a:xfrm>
            <a:off x="11336400" y="63571"/>
            <a:ext cx="777874" cy="885825"/>
          </a:xfrm>
        </p:spPr>
        <p:txBody>
          <a:bodyPr lIns="0" tIns="612000" rIns="0" anchor="ctr" anchorCtr="0">
            <a:noAutofit/>
          </a:bodyPr>
          <a:lstStyle>
            <a:lvl1pPr marL="0" indent="0" algn="ctr">
              <a:buNone/>
              <a:defRPr sz="1600">
                <a:solidFill>
                  <a:schemeClr val="tx2">
                    <a:lumMod val="60000"/>
                    <a:lumOff val="40000"/>
                  </a:schemeClr>
                </a:solidFill>
              </a:defRPr>
            </a:lvl1pPr>
          </a:lstStyle>
          <a:p>
            <a:r>
              <a:rPr lang="nb-NO" dirty="0"/>
              <a:t>LØVE</a:t>
            </a:r>
          </a:p>
        </p:txBody>
      </p:sp>
    </p:spTree>
    <p:extLst>
      <p:ext uri="{BB962C8B-B14F-4D97-AF65-F5344CB8AC3E}">
        <p14:creationId xmlns:p14="http://schemas.microsoft.com/office/powerpoint/2010/main" val="275986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E5E"/>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332000" y="108000"/>
            <a:ext cx="7764819" cy="1325563"/>
          </a:xfrm>
          <a:prstGeom prst="rect">
            <a:avLst/>
          </a:prstGeom>
        </p:spPr>
        <p:txBody>
          <a:bodyPr vert="horz" lIns="91440" tIns="45720" rIns="91440" bIns="45720" rtlCol="0" anchor="ctr">
            <a:normAutofit/>
          </a:bodyPr>
          <a:lstStyle/>
          <a:p>
            <a:r>
              <a:rPr lang="nb-NO" dirty="0"/>
              <a:t>Klikk for å skrive tittel</a:t>
            </a:r>
          </a:p>
        </p:txBody>
      </p:sp>
      <p:sp>
        <p:nvSpPr>
          <p:cNvPr id="3" name="Plassholder for tekst 2"/>
          <p:cNvSpPr>
            <a:spLocks noGrp="1"/>
          </p:cNvSpPr>
          <p:nvPr>
            <p:ph type="body" idx="1"/>
          </p:nvPr>
        </p:nvSpPr>
        <p:spPr>
          <a:xfrm>
            <a:off x="1323119" y="1512000"/>
            <a:ext cx="7764819" cy="3907725"/>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bunntekst 4"/>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dirty="0"/>
          </a:p>
        </p:txBody>
      </p:sp>
      <p:sp>
        <p:nvSpPr>
          <p:cNvPr id="15" name="Plassholder for dato 3"/>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dirty="0"/>
          </a:p>
        </p:txBody>
      </p:sp>
      <p:sp>
        <p:nvSpPr>
          <p:cNvPr id="16" name="Plassholder for lysbildenummer 5"/>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dirty="0"/>
          </a:p>
        </p:txBody>
      </p:sp>
    </p:spTree>
    <p:extLst>
      <p:ext uri="{BB962C8B-B14F-4D97-AF65-F5344CB8AC3E}">
        <p14:creationId xmlns:p14="http://schemas.microsoft.com/office/powerpoint/2010/main" val="4041353465"/>
      </p:ext>
    </p:extLst>
  </p:cSld>
  <p:clrMap bg1="lt1" tx1="dk1" bg2="lt2" tx2="dk2" accent1="accent1" accent2="accent2" accent3="accent3" accent4="accent4" accent5="accent5" accent6="accent6" hlink="hlink" folHlink="folHlink"/>
  <p:sldLayoutIdLst>
    <p:sldLayoutId id="2147483750" r:id="rId1"/>
    <p:sldLayoutId id="2147483752" r:id="rId2"/>
    <p:sldLayoutId id="2147483749" r:id="rId3"/>
    <p:sldLayoutId id="2147483721" r:id="rId4"/>
    <p:sldLayoutId id="2147483722" r:id="rId5"/>
    <p:sldLayoutId id="2147483724" r:id="rId6"/>
    <p:sldLayoutId id="2147483729" r:id="rId7"/>
    <p:sldLayoutId id="2147483725" r:id="rId8"/>
    <p:sldLayoutId id="2147483726" r:id="rId9"/>
    <p:sldLayoutId id="2147483727" r:id="rId10"/>
    <p:sldLayoutId id="2147483728" r:id="rId11"/>
    <p:sldLayoutId id="2147483730" r:id="rId12"/>
    <p:sldLayoutId id="2147483747" r:id="rId13"/>
    <p:sldLayoutId id="2147483731" r:id="rId14"/>
    <p:sldLayoutId id="2147483733" r:id="rId15"/>
    <p:sldLayoutId id="2147483753" r:id="rId16"/>
    <p:sldLayoutId id="2147483744"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5" r:id="rId28"/>
    <p:sldLayoutId id="2147483746" r:id="rId29"/>
    <p:sldLayoutId id="2147483748" r:id="rId30"/>
    <p:sldLayoutId id="2147483754" r:id="rId31"/>
    <p:sldLayoutId id="2147483755"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600" kern="1200"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Et bilde som inneholder tekst, skjermbilde, Font, diagram&#10;&#10;KI-generert innhold kan være feil.">
            <a:extLst>
              <a:ext uri="{FF2B5EF4-FFF2-40B4-BE49-F238E27FC236}">
                <a16:creationId xmlns:a16="http://schemas.microsoft.com/office/drawing/2014/main" id="{4ABAE749-96AA-063A-148E-37FE987F7E20}"/>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61" r="61"/>
          <a:stretch/>
        </p:blipFill>
        <p:spPr/>
      </p:pic>
      <p:sp>
        <p:nvSpPr>
          <p:cNvPr id="3" name="Plassholder for tekst 2">
            <a:extLst>
              <a:ext uri="{FF2B5EF4-FFF2-40B4-BE49-F238E27FC236}">
                <a16:creationId xmlns:a16="http://schemas.microsoft.com/office/drawing/2014/main" id="{09D2DBF7-E387-E480-9E92-F0525D958D6F}"/>
              </a:ext>
            </a:extLst>
          </p:cNvPr>
          <p:cNvSpPr>
            <a:spLocks noGrp="1"/>
          </p:cNvSpPr>
          <p:nvPr>
            <p:ph type="body" sz="quarter" idx="23"/>
          </p:nvPr>
        </p:nvSpPr>
        <p:spPr>
          <a:xfrm>
            <a:off x="-19051" y="413657"/>
            <a:ext cx="7976507" cy="3779264"/>
          </a:xfrm>
        </p:spPr>
        <p:txBody>
          <a:bodyPr/>
          <a:lstStyle/>
          <a:p>
            <a:r>
              <a:rPr lang="nb-NO" dirty="0"/>
              <a:t>Folkehelsekonferansen 161025</a:t>
            </a:r>
          </a:p>
          <a:p>
            <a:endParaRPr lang="nb-NO" dirty="0"/>
          </a:p>
          <a:p>
            <a:r>
              <a:rPr lang="nb-NO" dirty="0"/>
              <a:t>Folkehelse </a:t>
            </a:r>
          </a:p>
          <a:p>
            <a:r>
              <a:rPr lang="nb-NO" dirty="0"/>
              <a:t>– verdier, kunnskap </a:t>
            </a:r>
            <a:br>
              <a:rPr lang="nb-NO" dirty="0"/>
            </a:br>
            <a:r>
              <a:rPr lang="nb-NO" dirty="0"/>
              <a:t>og prioritering</a:t>
            </a:r>
          </a:p>
        </p:txBody>
      </p:sp>
      <p:sp>
        <p:nvSpPr>
          <p:cNvPr id="4" name="Plassholder for tekst 3">
            <a:extLst>
              <a:ext uri="{FF2B5EF4-FFF2-40B4-BE49-F238E27FC236}">
                <a16:creationId xmlns:a16="http://schemas.microsoft.com/office/drawing/2014/main" id="{FE1BEF84-1043-4029-444B-E9351FFEC232}"/>
              </a:ext>
            </a:extLst>
          </p:cNvPr>
          <p:cNvSpPr>
            <a:spLocks noGrp="1"/>
          </p:cNvSpPr>
          <p:nvPr>
            <p:ph type="body" sz="quarter" idx="17"/>
          </p:nvPr>
        </p:nvSpPr>
        <p:spPr/>
        <p:txBody>
          <a:bodyPr/>
          <a:lstStyle/>
          <a:p>
            <a:r>
              <a:rPr lang="nb-NO" dirty="0"/>
              <a:t> </a:t>
            </a:r>
            <a:br>
              <a:rPr lang="nb-NO" dirty="0"/>
            </a:br>
            <a:r>
              <a:rPr lang="nb-NO"/>
              <a:t>Utvalgsleder: Jan </a:t>
            </a:r>
            <a:r>
              <a:rPr lang="nb-NO" dirty="0"/>
              <a:t>Oddvar Skisland</a:t>
            </a:r>
          </a:p>
          <a:p>
            <a:endParaRPr lang="nb-NO" dirty="0"/>
          </a:p>
        </p:txBody>
      </p:sp>
      <p:sp>
        <p:nvSpPr>
          <p:cNvPr id="5" name="Plassholder for tekst 4">
            <a:extLst>
              <a:ext uri="{FF2B5EF4-FFF2-40B4-BE49-F238E27FC236}">
                <a16:creationId xmlns:a16="http://schemas.microsoft.com/office/drawing/2014/main" id="{703FD836-8812-D4E9-173D-EC6B2277664F}"/>
              </a:ext>
            </a:extLst>
          </p:cNvPr>
          <p:cNvSpPr>
            <a:spLocks noGrp="1"/>
          </p:cNvSpPr>
          <p:nvPr>
            <p:ph type="body" sz="quarter" idx="14"/>
          </p:nvPr>
        </p:nvSpPr>
        <p:spPr/>
        <p:txBody>
          <a:bodyPr/>
          <a:lstStyle/>
          <a:p>
            <a:endParaRPr lang="nb-NO" dirty="0"/>
          </a:p>
        </p:txBody>
      </p:sp>
      <p:sp>
        <p:nvSpPr>
          <p:cNvPr id="6" name="Plassholder for media 5">
            <a:extLst>
              <a:ext uri="{FF2B5EF4-FFF2-40B4-BE49-F238E27FC236}">
                <a16:creationId xmlns:a16="http://schemas.microsoft.com/office/drawing/2014/main" id="{C8668BB2-C90E-293A-6BE8-C20AE0B43A15}"/>
              </a:ext>
            </a:extLst>
          </p:cNvPr>
          <p:cNvSpPr>
            <a:spLocks noGrp="1"/>
          </p:cNvSpPr>
          <p:nvPr>
            <p:ph type="media" sz="quarter" idx="28"/>
          </p:nvPr>
        </p:nvSpPr>
        <p:spPr/>
        <p:txBody>
          <a:bodyPr/>
          <a:lstStyle/>
          <a:p>
            <a:endParaRPr lang="nb-NO" dirty="0"/>
          </a:p>
        </p:txBody>
      </p:sp>
      <p:sp>
        <p:nvSpPr>
          <p:cNvPr id="7" name="Plassholder for media 6">
            <a:extLst>
              <a:ext uri="{FF2B5EF4-FFF2-40B4-BE49-F238E27FC236}">
                <a16:creationId xmlns:a16="http://schemas.microsoft.com/office/drawing/2014/main" id="{527359F9-6E21-066C-C142-8B4ABDA0539F}"/>
              </a:ext>
            </a:extLst>
          </p:cNvPr>
          <p:cNvSpPr>
            <a:spLocks noGrp="1"/>
          </p:cNvSpPr>
          <p:nvPr>
            <p:ph type="media" sz="quarter" idx="29"/>
          </p:nvPr>
        </p:nvSpPr>
        <p:spPr/>
        <p:txBody>
          <a:bodyPr/>
          <a:lstStyle/>
          <a:p>
            <a:endParaRPr lang="nb-NO"/>
          </a:p>
        </p:txBody>
      </p:sp>
    </p:spTree>
    <p:extLst>
      <p:ext uri="{BB962C8B-B14F-4D97-AF65-F5344CB8AC3E}">
        <p14:creationId xmlns:p14="http://schemas.microsoft.com/office/powerpoint/2010/main" val="41496486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479581-A975-3EE9-2E94-03753F65BFED}"/>
              </a:ext>
            </a:extLst>
          </p:cNvPr>
          <p:cNvSpPr>
            <a:spLocks noGrp="1"/>
          </p:cNvSpPr>
          <p:nvPr>
            <p:ph type="title"/>
          </p:nvPr>
        </p:nvSpPr>
        <p:spPr/>
        <p:txBody>
          <a:bodyPr/>
          <a:lstStyle/>
          <a:p>
            <a:r>
              <a:rPr lang="nb-NO"/>
              <a:t>Problemstillinger </a:t>
            </a:r>
            <a:r>
              <a:rPr lang="nb-NO" dirty="0"/>
              <a:t>i mandatet</a:t>
            </a:r>
          </a:p>
        </p:txBody>
      </p:sp>
      <p:sp>
        <p:nvSpPr>
          <p:cNvPr id="3" name="Plassholder for innhold 2">
            <a:extLst>
              <a:ext uri="{FF2B5EF4-FFF2-40B4-BE49-F238E27FC236}">
                <a16:creationId xmlns:a16="http://schemas.microsoft.com/office/drawing/2014/main" id="{82DDF800-1851-9EEF-C867-B989C917B1B1}"/>
              </a:ext>
            </a:extLst>
          </p:cNvPr>
          <p:cNvSpPr>
            <a:spLocks noGrp="1"/>
          </p:cNvSpPr>
          <p:nvPr>
            <p:ph idx="1"/>
          </p:nvPr>
        </p:nvSpPr>
        <p:spPr/>
        <p:txBody>
          <a:bodyPr/>
          <a:lstStyle/>
          <a:p>
            <a:pPr marL="0" indent="0">
              <a:buNone/>
            </a:pPr>
            <a:endParaRPr lang="nb-NO" dirty="0"/>
          </a:p>
        </p:txBody>
      </p:sp>
      <p:sp>
        <p:nvSpPr>
          <p:cNvPr id="4" name="TekstSylinder 3">
            <a:extLst>
              <a:ext uri="{FF2B5EF4-FFF2-40B4-BE49-F238E27FC236}">
                <a16:creationId xmlns:a16="http://schemas.microsoft.com/office/drawing/2014/main" id="{25DE2906-EB22-5243-813E-240A67C338D5}"/>
              </a:ext>
            </a:extLst>
          </p:cNvPr>
          <p:cNvSpPr txBox="1"/>
          <p:nvPr/>
        </p:nvSpPr>
        <p:spPr>
          <a:xfrm>
            <a:off x="1332001" y="1624279"/>
            <a:ext cx="10049874" cy="646331"/>
          </a:xfrm>
          <a:prstGeom prst="rect">
            <a:avLst/>
          </a:prstGeom>
          <a:solidFill>
            <a:srgbClr val="99C0C1"/>
          </a:solidFill>
        </p:spPr>
        <p:txBody>
          <a:bodyPr wrap="square" rtlCol="0">
            <a:spAutoFit/>
          </a:bodyPr>
          <a:lstStyle/>
          <a:p>
            <a:r>
              <a:rPr lang="nb-NO" sz="3600" dirty="0">
                <a:solidFill>
                  <a:schemeClr val="accent1">
                    <a:lumMod val="50000"/>
                  </a:schemeClr>
                </a:solidFill>
              </a:rPr>
              <a:t>1) Klargjøre verdigrunnlag og verdivurderinger</a:t>
            </a:r>
          </a:p>
        </p:txBody>
      </p:sp>
      <p:sp>
        <p:nvSpPr>
          <p:cNvPr id="5" name="TekstSylinder 4">
            <a:extLst>
              <a:ext uri="{FF2B5EF4-FFF2-40B4-BE49-F238E27FC236}">
                <a16:creationId xmlns:a16="http://schemas.microsoft.com/office/drawing/2014/main" id="{9F601E28-A25A-081B-4C94-57C996A3E764}"/>
              </a:ext>
            </a:extLst>
          </p:cNvPr>
          <p:cNvSpPr txBox="1"/>
          <p:nvPr/>
        </p:nvSpPr>
        <p:spPr>
          <a:xfrm>
            <a:off x="1323120" y="2673984"/>
            <a:ext cx="10058756" cy="646331"/>
          </a:xfrm>
          <a:prstGeom prst="rect">
            <a:avLst/>
          </a:prstGeom>
          <a:solidFill>
            <a:srgbClr val="99C0C1"/>
          </a:solidFill>
        </p:spPr>
        <p:txBody>
          <a:bodyPr wrap="square" rtlCol="0">
            <a:spAutoFit/>
          </a:bodyPr>
          <a:lstStyle/>
          <a:p>
            <a:r>
              <a:rPr lang="nb-NO" sz="3600" dirty="0">
                <a:solidFill>
                  <a:schemeClr val="accent1">
                    <a:lumMod val="50000"/>
                  </a:schemeClr>
                </a:solidFill>
              </a:rPr>
              <a:t>2) Klargjøre kunnskapsgrunnlaget</a:t>
            </a:r>
          </a:p>
        </p:txBody>
      </p:sp>
      <p:sp>
        <p:nvSpPr>
          <p:cNvPr id="6" name="TekstSylinder 5">
            <a:extLst>
              <a:ext uri="{FF2B5EF4-FFF2-40B4-BE49-F238E27FC236}">
                <a16:creationId xmlns:a16="http://schemas.microsoft.com/office/drawing/2014/main" id="{393FC048-C933-D1A8-E84D-5B54B417E960}"/>
              </a:ext>
            </a:extLst>
          </p:cNvPr>
          <p:cNvSpPr txBox="1"/>
          <p:nvPr/>
        </p:nvSpPr>
        <p:spPr>
          <a:xfrm>
            <a:off x="1332000" y="3723689"/>
            <a:ext cx="10049875" cy="646331"/>
          </a:xfrm>
          <a:prstGeom prst="rect">
            <a:avLst/>
          </a:prstGeom>
          <a:solidFill>
            <a:srgbClr val="99C0C1"/>
          </a:solidFill>
        </p:spPr>
        <p:txBody>
          <a:bodyPr wrap="square" rtlCol="0">
            <a:spAutoFit/>
          </a:bodyPr>
          <a:lstStyle/>
          <a:p>
            <a:r>
              <a:rPr lang="nb-NO" sz="3600" dirty="0">
                <a:solidFill>
                  <a:schemeClr val="accent1">
                    <a:lumMod val="50000"/>
                  </a:schemeClr>
                </a:solidFill>
              </a:rPr>
              <a:t>3) Enhetlig behandling på tvers av sektorer</a:t>
            </a:r>
          </a:p>
        </p:txBody>
      </p:sp>
    </p:spTree>
    <p:extLst>
      <p:ext uri="{BB962C8B-B14F-4D97-AF65-F5344CB8AC3E}">
        <p14:creationId xmlns:p14="http://schemas.microsoft.com/office/powerpoint/2010/main" val="116041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18D46D-9377-F21C-4A83-188448A1643B}"/>
              </a:ext>
            </a:extLst>
          </p:cNvPr>
          <p:cNvSpPr>
            <a:spLocks noGrp="1"/>
          </p:cNvSpPr>
          <p:nvPr>
            <p:ph type="title"/>
          </p:nvPr>
        </p:nvSpPr>
        <p:spPr>
          <a:xfrm>
            <a:off x="1314000" y="108000"/>
            <a:ext cx="9060086" cy="1325563"/>
          </a:xfrm>
        </p:spPr>
        <p:txBody>
          <a:bodyPr>
            <a:normAutofit/>
          </a:bodyPr>
          <a:lstStyle/>
          <a:p>
            <a:r>
              <a:rPr lang="nb-NO" dirty="0"/>
              <a:t>Prioritering av folkehelsetiltak krever annen tilnærming enn til den øvrige helsetjenesten</a:t>
            </a:r>
          </a:p>
        </p:txBody>
      </p:sp>
      <p:sp>
        <p:nvSpPr>
          <p:cNvPr id="3" name="Plassholder for innhold 2">
            <a:extLst>
              <a:ext uri="{FF2B5EF4-FFF2-40B4-BE49-F238E27FC236}">
                <a16:creationId xmlns:a16="http://schemas.microsoft.com/office/drawing/2014/main" id="{58DB991F-5174-32E3-A4C3-D0D03EFE3951}"/>
              </a:ext>
            </a:extLst>
          </p:cNvPr>
          <p:cNvSpPr>
            <a:spLocks noGrp="1"/>
          </p:cNvSpPr>
          <p:nvPr>
            <p:ph idx="1"/>
          </p:nvPr>
        </p:nvSpPr>
        <p:spPr/>
        <p:txBody>
          <a:bodyPr/>
          <a:lstStyle/>
          <a:p>
            <a:r>
              <a:rPr lang="nb-NO" sz="3200" dirty="0"/>
              <a:t>Folkehelsetiltak er befolkningsrettet </a:t>
            </a:r>
          </a:p>
          <a:p>
            <a:r>
              <a:rPr lang="nb-NO" sz="3200" dirty="0"/>
              <a:t>Virkemidlene finnes i flere sektorer</a:t>
            </a:r>
          </a:p>
          <a:p>
            <a:r>
              <a:rPr lang="nb-NO" sz="3200" dirty="0"/>
              <a:t>Helhetlige vurderinger</a:t>
            </a:r>
          </a:p>
          <a:p>
            <a:r>
              <a:rPr lang="nb-NO" sz="3200" dirty="0"/>
              <a:t>Samfunnsperspektiv</a:t>
            </a:r>
          </a:p>
        </p:txBody>
      </p:sp>
      <p:sp>
        <p:nvSpPr>
          <p:cNvPr id="4" name="Plassholder for media 3">
            <a:extLst>
              <a:ext uri="{FF2B5EF4-FFF2-40B4-BE49-F238E27FC236}">
                <a16:creationId xmlns:a16="http://schemas.microsoft.com/office/drawing/2014/main" id="{D83FDAB6-D410-1A14-5229-7A482C3444FE}"/>
              </a:ext>
            </a:extLst>
          </p:cNvPr>
          <p:cNvSpPr>
            <a:spLocks noGrp="1"/>
          </p:cNvSpPr>
          <p:nvPr>
            <p:ph type="media" sz="quarter" idx="28"/>
          </p:nvPr>
        </p:nvSpPr>
        <p:spPr/>
        <p:txBody>
          <a:bodyPr/>
          <a:lstStyle/>
          <a:p>
            <a:endParaRPr lang="nb-NO"/>
          </a:p>
        </p:txBody>
      </p:sp>
      <p:sp>
        <p:nvSpPr>
          <p:cNvPr id="5" name="Plassholder for media 4">
            <a:extLst>
              <a:ext uri="{FF2B5EF4-FFF2-40B4-BE49-F238E27FC236}">
                <a16:creationId xmlns:a16="http://schemas.microsoft.com/office/drawing/2014/main" id="{8B6067C1-A465-346E-8280-61ACE4640C58}"/>
              </a:ext>
            </a:extLst>
          </p:cNvPr>
          <p:cNvSpPr>
            <a:spLocks noGrp="1"/>
          </p:cNvSpPr>
          <p:nvPr>
            <p:ph type="media" sz="quarter" idx="30"/>
          </p:nvPr>
        </p:nvSpPr>
        <p:spPr/>
        <p:txBody>
          <a:bodyPr/>
          <a:lstStyle/>
          <a:p>
            <a:endParaRPr lang="nb-NO"/>
          </a:p>
        </p:txBody>
      </p:sp>
    </p:spTree>
    <p:extLst>
      <p:ext uri="{BB962C8B-B14F-4D97-AF65-F5344CB8AC3E}">
        <p14:creationId xmlns:p14="http://schemas.microsoft.com/office/powerpoint/2010/main" val="69522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8CCF72-69CC-52E8-F4AB-5EE7A3E7D58F}"/>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4956A1D-55FD-69BE-1342-9828A6BAC960}"/>
              </a:ext>
            </a:extLst>
          </p:cNvPr>
          <p:cNvSpPr>
            <a:spLocks noGrp="1"/>
          </p:cNvSpPr>
          <p:nvPr>
            <p:ph idx="1"/>
          </p:nvPr>
        </p:nvSpPr>
        <p:spPr>
          <a:xfrm>
            <a:off x="1323119" y="1512000"/>
            <a:ext cx="9090881" cy="4467886"/>
          </a:xfrm>
        </p:spPr>
        <p:txBody>
          <a:bodyPr>
            <a:normAutofit/>
          </a:bodyPr>
          <a:lstStyle/>
          <a:p>
            <a:r>
              <a:rPr lang="nb-NO" sz="2800" dirty="0"/>
              <a:t>Verdigrunnlaget for folkehelsetiltak må baseres på verdigrunnlaget for offentlig politikk</a:t>
            </a:r>
          </a:p>
          <a:p>
            <a:pPr lvl="1"/>
            <a:r>
              <a:rPr lang="nb-NO" sz="2400" dirty="0"/>
              <a:t>Sammenlikning og prioritering på tvers av tiltak og sektorer</a:t>
            </a:r>
          </a:p>
          <a:p>
            <a:pPr lvl="1"/>
            <a:r>
              <a:rPr lang="nb-NO" sz="2400" dirty="0"/>
              <a:t>Vurdering av samlet nytte opp mot samlede kostnader</a:t>
            </a:r>
          </a:p>
          <a:p>
            <a:pPr lvl="1"/>
            <a:r>
              <a:rPr lang="nb-NO" sz="2400" dirty="0"/>
              <a:t>Åpenhet om begrunnelser</a:t>
            </a:r>
          </a:p>
          <a:p>
            <a:pPr lvl="1"/>
            <a:r>
              <a:rPr lang="nb-NO" sz="2400" dirty="0"/>
              <a:t>Målet om å redusere sosiale helseforskjeller</a:t>
            </a:r>
          </a:p>
          <a:p>
            <a:pPr lvl="1"/>
            <a:r>
              <a:rPr lang="nb-NO" sz="2400" dirty="0"/>
              <a:t>Hensynet til enkeltmenneskets autonomi</a:t>
            </a:r>
          </a:p>
          <a:p>
            <a:pPr lvl="1"/>
            <a:endParaRPr lang="nb-NO" dirty="0"/>
          </a:p>
          <a:p>
            <a:endParaRPr lang="nb-NO" dirty="0"/>
          </a:p>
        </p:txBody>
      </p:sp>
      <p:sp>
        <p:nvSpPr>
          <p:cNvPr id="4" name="TekstSylinder 3">
            <a:extLst>
              <a:ext uri="{FF2B5EF4-FFF2-40B4-BE49-F238E27FC236}">
                <a16:creationId xmlns:a16="http://schemas.microsoft.com/office/drawing/2014/main" id="{409B0A06-2624-C48A-05D6-E0E4777728E3}"/>
              </a:ext>
            </a:extLst>
          </p:cNvPr>
          <p:cNvSpPr txBox="1"/>
          <p:nvPr/>
        </p:nvSpPr>
        <p:spPr>
          <a:xfrm>
            <a:off x="1323119" y="447615"/>
            <a:ext cx="10049874" cy="646331"/>
          </a:xfrm>
          <a:prstGeom prst="rect">
            <a:avLst/>
          </a:prstGeom>
          <a:solidFill>
            <a:srgbClr val="99C0C1"/>
          </a:solidFill>
        </p:spPr>
        <p:txBody>
          <a:bodyPr wrap="square" rtlCol="0">
            <a:spAutoFit/>
          </a:bodyPr>
          <a:lstStyle/>
          <a:p>
            <a:r>
              <a:rPr lang="nb-NO" sz="3600" dirty="0">
                <a:solidFill>
                  <a:schemeClr val="accent1">
                    <a:lumMod val="50000"/>
                  </a:schemeClr>
                </a:solidFill>
              </a:rPr>
              <a:t>1) Klargjøre verdigrunnlag og verdivurderinger</a:t>
            </a:r>
          </a:p>
        </p:txBody>
      </p:sp>
    </p:spTree>
    <p:extLst>
      <p:ext uri="{BB962C8B-B14F-4D97-AF65-F5344CB8AC3E}">
        <p14:creationId xmlns:p14="http://schemas.microsoft.com/office/powerpoint/2010/main" val="24425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BEA69B-4D93-74CB-6A41-6015CEBBA926}"/>
              </a:ext>
            </a:extLst>
          </p:cNvPr>
          <p:cNvSpPr>
            <a:spLocks noGrp="1"/>
          </p:cNvSpPr>
          <p:nvPr>
            <p:ph type="title"/>
          </p:nvPr>
        </p:nvSpPr>
        <p:spPr/>
        <p:txBody>
          <a:bodyPr/>
          <a:lstStyle/>
          <a:p>
            <a:r>
              <a:rPr lang="nb-NO" dirty="0"/>
              <a:t>Egen folkehelseetikk?</a:t>
            </a:r>
          </a:p>
        </p:txBody>
      </p:sp>
      <p:sp>
        <p:nvSpPr>
          <p:cNvPr id="3" name="Plassholder for innhold 2">
            <a:extLst>
              <a:ext uri="{FF2B5EF4-FFF2-40B4-BE49-F238E27FC236}">
                <a16:creationId xmlns:a16="http://schemas.microsoft.com/office/drawing/2014/main" id="{C7111D87-EFF8-D522-0C8A-A5B40B53E086}"/>
              </a:ext>
            </a:extLst>
          </p:cNvPr>
          <p:cNvSpPr>
            <a:spLocks noGrp="1"/>
          </p:cNvSpPr>
          <p:nvPr>
            <p:ph idx="1"/>
          </p:nvPr>
        </p:nvSpPr>
        <p:spPr>
          <a:xfrm>
            <a:off x="1313999" y="1512000"/>
            <a:ext cx="9600744" cy="4750914"/>
          </a:xfrm>
        </p:spPr>
        <p:txBody>
          <a:bodyPr/>
          <a:lstStyle/>
          <a:p>
            <a:r>
              <a:rPr lang="nb-NO" dirty="0"/>
              <a:t>«…folkehelseetikken er mer omfattende enn den medisinske etikken – bl.a. med flere etiske prinsipper.»  		</a:t>
            </a:r>
            <a:r>
              <a:rPr lang="nb-NO" i="1" dirty="0"/>
              <a:t>Bjørn Hofmann</a:t>
            </a:r>
          </a:p>
          <a:p>
            <a:endParaRPr lang="nb-NO" i="1" dirty="0"/>
          </a:p>
          <a:p>
            <a:r>
              <a:rPr lang="nb-NO" i="1" dirty="0"/>
              <a:t>Eksempler på prinsipper innen folkehelse etikk</a:t>
            </a:r>
          </a:p>
          <a:p>
            <a:pPr lvl="1"/>
            <a:r>
              <a:rPr lang="nb-NO" i="1" dirty="0"/>
              <a:t>Skadeforhindringsprinsippet</a:t>
            </a:r>
          </a:p>
          <a:p>
            <a:pPr lvl="1"/>
            <a:r>
              <a:rPr lang="nb-NO" i="1" dirty="0"/>
              <a:t>Solidaritet</a:t>
            </a:r>
          </a:p>
          <a:p>
            <a:pPr lvl="1"/>
            <a:r>
              <a:rPr lang="nb-NO" i="1" dirty="0"/>
              <a:t>Rettferdighetsprinsippet</a:t>
            </a:r>
          </a:p>
          <a:p>
            <a:pPr lvl="1"/>
            <a:r>
              <a:rPr lang="nb-NO" i="1" dirty="0"/>
              <a:t>Minimeringsprinsippet</a:t>
            </a:r>
            <a:endParaRPr lang="nb-NO" dirty="0"/>
          </a:p>
          <a:p>
            <a:pPr marL="457200" lvl="1" indent="0">
              <a:buNone/>
            </a:pPr>
            <a:endParaRPr lang="nb-NO" dirty="0"/>
          </a:p>
          <a:p>
            <a:pPr marL="457200" lvl="1" indent="0">
              <a:buNone/>
            </a:pPr>
            <a:endParaRPr lang="nb-NO" dirty="0">
              <a:solidFill>
                <a:schemeClr val="tx1"/>
              </a:solidFill>
            </a:endParaRPr>
          </a:p>
          <a:p>
            <a:pPr>
              <a:buFontTx/>
              <a:buChar char="-"/>
            </a:pPr>
            <a:endParaRPr lang="nb-NO" dirty="0"/>
          </a:p>
        </p:txBody>
      </p:sp>
      <p:sp>
        <p:nvSpPr>
          <p:cNvPr id="4" name="Plassholder for media 3">
            <a:extLst>
              <a:ext uri="{FF2B5EF4-FFF2-40B4-BE49-F238E27FC236}">
                <a16:creationId xmlns:a16="http://schemas.microsoft.com/office/drawing/2014/main" id="{1A969124-23FF-DD6B-8E7E-041E5D671997}"/>
              </a:ext>
            </a:extLst>
          </p:cNvPr>
          <p:cNvSpPr>
            <a:spLocks noGrp="1"/>
          </p:cNvSpPr>
          <p:nvPr>
            <p:ph type="media" sz="quarter" idx="28"/>
          </p:nvPr>
        </p:nvSpPr>
        <p:spPr/>
        <p:txBody>
          <a:bodyPr/>
          <a:lstStyle/>
          <a:p>
            <a:endParaRPr lang="nb-NO"/>
          </a:p>
        </p:txBody>
      </p:sp>
      <p:sp>
        <p:nvSpPr>
          <p:cNvPr id="5" name="Plassholder for media 4">
            <a:extLst>
              <a:ext uri="{FF2B5EF4-FFF2-40B4-BE49-F238E27FC236}">
                <a16:creationId xmlns:a16="http://schemas.microsoft.com/office/drawing/2014/main" id="{A4853B31-1E63-61D1-3CBF-63AA71ECB140}"/>
              </a:ext>
            </a:extLst>
          </p:cNvPr>
          <p:cNvSpPr>
            <a:spLocks noGrp="1"/>
          </p:cNvSpPr>
          <p:nvPr>
            <p:ph type="media" sz="quarter" idx="30"/>
          </p:nvPr>
        </p:nvSpPr>
        <p:spPr/>
        <p:txBody>
          <a:bodyPr/>
          <a:lstStyle/>
          <a:p>
            <a:endParaRPr lang="nb-NO"/>
          </a:p>
        </p:txBody>
      </p:sp>
    </p:spTree>
    <p:extLst>
      <p:ext uri="{BB962C8B-B14F-4D97-AF65-F5344CB8AC3E}">
        <p14:creationId xmlns:p14="http://schemas.microsoft.com/office/powerpoint/2010/main" val="107871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71C9EF-1E56-62B9-61A4-4AE986831AD4}"/>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3B4E5C9C-A93E-F66A-668D-CCED372A321F}"/>
              </a:ext>
            </a:extLst>
          </p:cNvPr>
          <p:cNvSpPr>
            <a:spLocks noGrp="1"/>
          </p:cNvSpPr>
          <p:nvPr>
            <p:ph idx="1"/>
          </p:nvPr>
        </p:nvSpPr>
        <p:spPr>
          <a:xfrm>
            <a:off x="1313999" y="1512000"/>
            <a:ext cx="9651543" cy="4671086"/>
          </a:xfrm>
        </p:spPr>
        <p:txBody>
          <a:bodyPr/>
          <a:lstStyle/>
          <a:p>
            <a:r>
              <a:rPr lang="nb-NO" sz="2800" dirty="0"/>
              <a:t>God kunnskap er avgjørende for gode prioriteringer</a:t>
            </a:r>
          </a:p>
          <a:p>
            <a:r>
              <a:rPr lang="nb-NO" sz="2800" dirty="0"/>
              <a:t>Lange årsakskjeder, lange tidsperspektiv</a:t>
            </a:r>
          </a:p>
          <a:p>
            <a:r>
              <a:rPr lang="nb-NO" sz="2800" dirty="0"/>
              <a:t>Utredningsinstruksen setter krav til kunnskapsgrunnlag </a:t>
            </a:r>
          </a:p>
          <a:p>
            <a:r>
              <a:rPr lang="nb-NO" sz="2800" dirty="0"/>
              <a:t>Hvordan håndtere usikkerhet og ta kunnskapen i bruk i prioriteringsbeslutninger?</a:t>
            </a:r>
          </a:p>
          <a:p>
            <a:endParaRPr lang="nb-NO" dirty="0"/>
          </a:p>
        </p:txBody>
      </p:sp>
      <p:sp>
        <p:nvSpPr>
          <p:cNvPr id="4" name="Plassholder for media 3">
            <a:extLst>
              <a:ext uri="{FF2B5EF4-FFF2-40B4-BE49-F238E27FC236}">
                <a16:creationId xmlns:a16="http://schemas.microsoft.com/office/drawing/2014/main" id="{ED23418B-AAE2-0E85-EEE8-3FD014BB0CA4}"/>
              </a:ext>
            </a:extLst>
          </p:cNvPr>
          <p:cNvSpPr>
            <a:spLocks noGrp="1"/>
          </p:cNvSpPr>
          <p:nvPr>
            <p:ph type="media" sz="quarter" idx="28"/>
          </p:nvPr>
        </p:nvSpPr>
        <p:spPr/>
        <p:txBody>
          <a:bodyPr/>
          <a:lstStyle/>
          <a:p>
            <a:endParaRPr lang="nb-NO"/>
          </a:p>
        </p:txBody>
      </p:sp>
      <p:sp>
        <p:nvSpPr>
          <p:cNvPr id="5" name="Plassholder for media 4">
            <a:extLst>
              <a:ext uri="{FF2B5EF4-FFF2-40B4-BE49-F238E27FC236}">
                <a16:creationId xmlns:a16="http://schemas.microsoft.com/office/drawing/2014/main" id="{0FD68C5E-A715-2BB2-C22A-DA1A886E38F9}"/>
              </a:ext>
            </a:extLst>
          </p:cNvPr>
          <p:cNvSpPr>
            <a:spLocks noGrp="1"/>
          </p:cNvSpPr>
          <p:nvPr>
            <p:ph type="media" sz="quarter" idx="30"/>
          </p:nvPr>
        </p:nvSpPr>
        <p:spPr/>
        <p:txBody>
          <a:bodyPr/>
          <a:lstStyle/>
          <a:p>
            <a:endParaRPr lang="nb-NO"/>
          </a:p>
        </p:txBody>
      </p:sp>
      <p:sp>
        <p:nvSpPr>
          <p:cNvPr id="6" name="TekstSylinder 5">
            <a:extLst>
              <a:ext uri="{FF2B5EF4-FFF2-40B4-BE49-F238E27FC236}">
                <a16:creationId xmlns:a16="http://schemas.microsoft.com/office/drawing/2014/main" id="{88A1B3DA-5AAD-230F-9746-0A770FB32FCA}"/>
              </a:ext>
            </a:extLst>
          </p:cNvPr>
          <p:cNvSpPr txBox="1"/>
          <p:nvPr/>
        </p:nvSpPr>
        <p:spPr>
          <a:xfrm>
            <a:off x="1314000" y="447615"/>
            <a:ext cx="10058756" cy="646331"/>
          </a:xfrm>
          <a:prstGeom prst="rect">
            <a:avLst/>
          </a:prstGeom>
          <a:solidFill>
            <a:srgbClr val="99C0C1"/>
          </a:solidFill>
        </p:spPr>
        <p:txBody>
          <a:bodyPr wrap="square" rtlCol="0">
            <a:spAutoFit/>
          </a:bodyPr>
          <a:lstStyle/>
          <a:p>
            <a:r>
              <a:rPr lang="nb-NO" sz="3600" dirty="0">
                <a:solidFill>
                  <a:schemeClr val="accent1">
                    <a:lumMod val="50000"/>
                  </a:schemeClr>
                </a:solidFill>
              </a:rPr>
              <a:t>2) Klargjøre kunnskapsgrunnlaget</a:t>
            </a:r>
          </a:p>
        </p:txBody>
      </p:sp>
    </p:spTree>
    <p:extLst>
      <p:ext uri="{BB962C8B-B14F-4D97-AF65-F5344CB8AC3E}">
        <p14:creationId xmlns:p14="http://schemas.microsoft.com/office/powerpoint/2010/main" val="28404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239BE8-238B-1E4F-97BF-ACB66BBC99B3}"/>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4CC8FA99-CF50-0EA6-728A-098AD4D308FA}"/>
              </a:ext>
            </a:extLst>
          </p:cNvPr>
          <p:cNvSpPr>
            <a:spLocks noGrp="1"/>
          </p:cNvSpPr>
          <p:nvPr>
            <p:ph idx="1"/>
          </p:nvPr>
        </p:nvSpPr>
        <p:spPr>
          <a:xfrm>
            <a:off x="1314000" y="1512000"/>
            <a:ext cx="9869257" cy="3907725"/>
          </a:xfrm>
        </p:spPr>
        <p:txBody>
          <a:bodyPr/>
          <a:lstStyle/>
          <a:p>
            <a:r>
              <a:rPr lang="nb-NO" sz="3200" dirty="0"/>
              <a:t>Folkehelsearbeidet har fått en tydeligere plass i helsepolitikken </a:t>
            </a:r>
          </a:p>
          <a:p>
            <a:r>
              <a:rPr lang="nb-NO" sz="3200" dirty="0"/>
              <a:t>Kortsiktige hensyn preger prioriteringer</a:t>
            </a:r>
          </a:p>
          <a:p>
            <a:r>
              <a:rPr lang="nb-NO" sz="3200" dirty="0"/>
              <a:t>Det er utfordrende å få til felles prioriteringer på tvers i en sektorisert stat</a:t>
            </a:r>
          </a:p>
          <a:p>
            <a:r>
              <a:rPr lang="nb-NO" sz="3200" dirty="0"/>
              <a:t>Kapasitet og kompetanse særlig er fortsatt en utfordring i kommunene</a:t>
            </a:r>
          </a:p>
          <a:p>
            <a:endParaRPr lang="nb-NO" dirty="0"/>
          </a:p>
        </p:txBody>
      </p:sp>
      <p:sp>
        <p:nvSpPr>
          <p:cNvPr id="4" name="Plassholder for media 3">
            <a:extLst>
              <a:ext uri="{FF2B5EF4-FFF2-40B4-BE49-F238E27FC236}">
                <a16:creationId xmlns:a16="http://schemas.microsoft.com/office/drawing/2014/main" id="{9A1D32B8-3869-3D0B-2D1E-58315DD032C8}"/>
              </a:ext>
            </a:extLst>
          </p:cNvPr>
          <p:cNvSpPr>
            <a:spLocks noGrp="1"/>
          </p:cNvSpPr>
          <p:nvPr>
            <p:ph type="media" sz="quarter" idx="28"/>
          </p:nvPr>
        </p:nvSpPr>
        <p:spPr/>
        <p:txBody>
          <a:bodyPr/>
          <a:lstStyle/>
          <a:p>
            <a:endParaRPr lang="nb-NO"/>
          </a:p>
        </p:txBody>
      </p:sp>
      <p:sp>
        <p:nvSpPr>
          <p:cNvPr id="5" name="Plassholder for media 4">
            <a:extLst>
              <a:ext uri="{FF2B5EF4-FFF2-40B4-BE49-F238E27FC236}">
                <a16:creationId xmlns:a16="http://schemas.microsoft.com/office/drawing/2014/main" id="{E3007017-6B27-E690-932D-0C6291404101}"/>
              </a:ext>
            </a:extLst>
          </p:cNvPr>
          <p:cNvSpPr>
            <a:spLocks noGrp="1"/>
          </p:cNvSpPr>
          <p:nvPr>
            <p:ph type="media" sz="quarter" idx="30"/>
          </p:nvPr>
        </p:nvSpPr>
        <p:spPr/>
        <p:txBody>
          <a:bodyPr/>
          <a:lstStyle/>
          <a:p>
            <a:endParaRPr lang="nb-NO"/>
          </a:p>
        </p:txBody>
      </p:sp>
      <p:sp>
        <p:nvSpPr>
          <p:cNvPr id="6" name="TekstSylinder 5">
            <a:extLst>
              <a:ext uri="{FF2B5EF4-FFF2-40B4-BE49-F238E27FC236}">
                <a16:creationId xmlns:a16="http://schemas.microsoft.com/office/drawing/2014/main" id="{1E47E8F0-3383-3087-F34D-D978A74E0815}"/>
              </a:ext>
            </a:extLst>
          </p:cNvPr>
          <p:cNvSpPr txBox="1"/>
          <p:nvPr/>
        </p:nvSpPr>
        <p:spPr>
          <a:xfrm>
            <a:off x="1314000" y="447615"/>
            <a:ext cx="10049875" cy="646331"/>
          </a:xfrm>
          <a:prstGeom prst="rect">
            <a:avLst/>
          </a:prstGeom>
          <a:solidFill>
            <a:srgbClr val="99C0C1"/>
          </a:solidFill>
        </p:spPr>
        <p:txBody>
          <a:bodyPr wrap="square" rtlCol="0">
            <a:spAutoFit/>
          </a:bodyPr>
          <a:lstStyle/>
          <a:p>
            <a:r>
              <a:rPr lang="nb-NO" sz="3600" dirty="0">
                <a:solidFill>
                  <a:schemeClr val="accent1">
                    <a:lumMod val="50000"/>
                  </a:schemeClr>
                </a:solidFill>
              </a:rPr>
              <a:t>3) Enhetlig behandling på tvers av sektorer</a:t>
            </a:r>
          </a:p>
        </p:txBody>
      </p:sp>
    </p:spTree>
    <p:extLst>
      <p:ext uri="{BB962C8B-B14F-4D97-AF65-F5344CB8AC3E}">
        <p14:creationId xmlns:p14="http://schemas.microsoft.com/office/powerpoint/2010/main" val="241927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68245-685E-7475-3E00-983517F0E070}"/>
              </a:ext>
            </a:extLst>
          </p:cNvPr>
          <p:cNvSpPr>
            <a:spLocks noGrp="1"/>
          </p:cNvSpPr>
          <p:nvPr>
            <p:ph type="title"/>
          </p:nvPr>
        </p:nvSpPr>
        <p:spPr/>
        <p:txBody>
          <a:bodyPr/>
          <a:lstStyle/>
          <a:p>
            <a:endParaRPr lang="nb-NO" dirty="0"/>
          </a:p>
        </p:txBody>
      </p:sp>
      <p:sp>
        <p:nvSpPr>
          <p:cNvPr id="3" name="Plassholder for media 2">
            <a:extLst>
              <a:ext uri="{FF2B5EF4-FFF2-40B4-BE49-F238E27FC236}">
                <a16:creationId xmlns:a16="http://schemas.microsoft.com/office/drawing/2014/main" id="{EA1DCA89-4D75-9EF4-0FE8-397E03880095}"/>
              </a:ext>
            </a:extLst>
          </p:cNvPr>
          <p:cNvSpPr>
            <a:spLocks noGrp="1"/>
          </p:cNvSpPr>
          <p:nvPr>
            <p:ph type="media" sz="quarter" idx="28"/>
          </p:nvPr>
        </p:nvSpPr>
        <p:spPr/>
        <p:txBody>
          <a:bodyPr/>
          <a:lstStyle/>
          <a:p>
            <a:endParaRPr lang="nb-NO"/>
          </a:p>
        </p:txBody>
      </p:sp>
      <p:sp>
        <p:nvSpPr>
          <p:cNvPr id="4" name="Plassholder for media 3">
            <a:extLst>
              <a:ext uri="{FF2B5EF4-FFF2-40B4-BE49-F238E27FC236}">
                <a16:creationId xmlns:a16="http://schemas.microsoft.com/office/drawing/2014/main" id="{F67D8F48-9A6A-90EF-E284-CAF4F3DACD11}"/>
              </a:ext>
            </a:extLst>
          </p:cNvPr>
          <p:cNvSpPr>
            <a:spLocks noGrp="1"/>
          </p:cNvSpPr>
          <p:nvPr>
            <p:ph type="media" sz="quarter" idx="29"/>
          </p:nvPr>
        </p:nvSpPr>
        <p:spPr/>
        <p:txBody>
          <a:bodyPr/>
          <a:lstStyle/>
          <a:p>
            <a:endParaRPr lang="nb-NO"/>
          </a:p>
        </p:txBody>
      </p:sp>
      <p:pic>
        <p:nvPicPr>
          <p:cNvPr id="7" name="Bilde 6">
            <a:extLst>
              <a:ext uri="{FF2B5EF4-FFF2-40B4-BE49-F238E27FC236}">
                <a16:creationId xmlns:a16="http://schemas.microsoft.com/office/drawing/2014/main" id="{FE5C5E8B-1294-FA68-5039-14AA923CF311}"/>
              </a:ext>
            </a:extLst>
          </p:cNvPr>
          <p:cNvPicPr>
            <a:picLocks noChangeAspect="1"/>
          </p:cNvPicPr>
          <p:nvPr/>
        </p:nvPicPr>
        <p:blipFill>
          <a:blip r:embed="rId2"/>
          <a:stretch>
            <a:fillRect/>
          </a:stretch>
        </p:blipFill>
        <p:spPr>
          <a:xfrm>
            <a:off x="627870" y="108000"/>
            <a:ext cx="10985954" cy="6503954"/>
          </a:xfrm>
          <a:prstGeom prst="rect">
            <a:avLst/>
          </a:prstGeom>
        </p:spPr>
      </p:pic>
    </p:spTree>
    <p:extLst>
      <p:ext uri="{BB962C8B-B14F-4D97-AF65-F5344CB8AC3E}">
        <p14:creationId xmlns:p14="http://schemas.microsoft.com/office/powerpoint/2010/main" val="328399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ssholder for media 17">
            <a:extLst>
              <a:ext uri="{FF2B5EF4-FFF2-40B4-BE49-F238E27FC236}">
                <a16:creationId xmlns:a16="http://schemas.microsoft.com/office/drawing/2014/main" id="{64220023-D08B-F15B-D613-B21C48AF852F}"/>
              </a:ext>
            </a:extLst>
          </p:cNvPr>
          <p:cNvSpPr>
            <a:spLocks noGrp="1"/>
          </p:cNvSpPr>
          <p:nvPr>
            <p:ph type="media" sz="quarter" idx="28"/>
          </p:nvPr>
        </p:nvSpPr>
        <p:spPr/>
        <p:txBody>
          <a:bodyPr/>
          <a:lstStyle/>
          <a:p>
            <a:endParaRPr lang="nb-NO"/>
          </a:p>
        </p:txBody>
      </p:sp>
      <p:sp>
        <p:nvSpPr>
          <p:cNvPr id="17" name="Plassholder for bilde 16">
            <a:extLst>
              <a:ext uri="{FF2B5EF4-FFF2-40B4-BE49-F238E27FC236}">
                <a16:creationId xmlns:a16="http://schemas.microsoft.com/office/drawing/2014/main" id="{B7FCE0DE-8D61-CDB4-3238-AF0B1C5790C1}"/>
              </a:ext>
            </a:extLst>
          </p:cNvPr>
          <p:cNvSpPr>
            <a:spLocks noGrp="1"/>
          </p:cNvSpPr>
          <p:nvPr>
            <p:ph type="pic" sz="quarter" idx="16"/>
          </p:nvPr>
        </p:nvSpPr>
        <p:spPr/>
        <p:txBody>
          <a:bodyPr/>
          <a:lstStyle/>
          <a:p>
            <a:endParaRPr lang="nb-NO"/>
          </a:p>
        </p:txBody>
      </p:sp>
      <p:sp>
        <p:nvSpPr>
          <p:cNvPr id="16" name="Plassholder for tekst 15">
            <a:extLst>
              <a:ext uri="{FF2B5EF4-FFF2-40B4-BE49-F238E27FC236}">
                <a16:creationId xmlns:a16="http://schemas.microsoft.com/office/drawing/2014/main" id="{9CDC6CF5-6A90-905F-97C8-8C50B239F9A6}"/>
              </a:ext>
            </a:extLst>
          </p:cNvPr>
          <p:cNvSpPr>
            <a:spLocks noGrp="1"/>
          </p:cNvSpPr>
          <p:nvPr>
            <p:ph type="body" sz="quarter" idx="15"/>
          </p:nvPr>
        </p:nvSpPr>
        <p:spPr/>
        <p:txBody>
          <a:bodyPr/>
          <a:lstStyle/>
          <a:p>
            <a:endParaRPr lang="nb-NO"/>
          </a:p>
        </p:txBody>
      </p:sp>
      <p:sp>
        <p:nvSpPr>
          <p:cNvPr id="19" name="Plassholder for media 18">
            <a:extLst>
              <a:ext uri="{FF2B5EF4-FFF2-40B4-BE49-F238E27FC236}">
                <a16:creationId xmlns:a16="http://schemas.microsoft.com/office/drawing/2014/main" id="{5AD291F2-921F-ABCF-489F-6C430ED61EA7}"/>
              </a:ext>
            </a:extLst>
          </p:cNvPr>
          <p:cNvSpPr>
            <a:spLocks noGrp="1"/>
          </p:cNvSpPr>
          <p:nvPr>
            <p:ph type="media" sz="quarter" idx="30"/>
          </p:nvPr>
        </p:nvSpPr>
        <p:spPr/>
        <p:txBody>
          <a:bodyPr/>
          <a:lstStyle/>
          <a:p>
            <a:endParaRPr lang="nb-NO"/>
          </a:p>
        </p:txBody>
      </p:sp>
      <p:pic>
        <p:nvPicPr>
          <p:cNvPr id="15" name="Bilde 14">
            <a:extLst>
              <a:ext uri="{FF2B5EF4-FFF2-40B4-BE49-F238E27FC236}">
                <a16:creationId xmlns:a16="http://schemas.microsoft.com/office/drawing/2014/main" id="{036AB3AC-847E-F422-6336-81171182EACF}"/>
              </a:ext>
            </a:extLst>
          </p:cNvPr>
          <p:cNvPicPr>
            <a:picLocks noChangeAspect="1"/>
          </p:cNvPicPr>
          <p:nvPr/>
        </p:nvPicPr>
        <p:blipFill>
          <a:blip r:embed="rId2"/>
          <a:srcRect b="1693"/>
          <a:stretch>
            <a:fillRect/>
          </a:stretch>
        </p:blipFill>
        <p:spPr>
          <a:xfrm>
            <a:off x="661987" y="63571"/>
            <a:ext cx="10303556" cy="6453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994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Plassholder for media 3">
            <a:extLst>
              <a:ext uri="{FF2B5EF4-FFF2-40B4-BE49-F238E27FC236}">
                <a16:creationId xmlns:a16="http://schemas.microsoft.com/office/drawing/2014/main" id="{CE24ECF5-9B84-FA6C-4F17-8A41002087F8}"/>
              </a:ext>
            </a:extLst>
          </p:cNvPr>
          <p:cNvSpPr>
            <a:spLocks noGrp="1"/>
          </p:cNvSpPr>
          <p:nvPr>
            <p:ph type="media" sz="quarter" idx="29"/>
          </p:nvPr>
        </p:nvSpPr>
        <p:spPr/>
        <p:txBody>
          <a:bodyPr/>
          <a:lstStyle/>
          <a:p>
            <a:endParaRPr lang="nb-NO"/>
          </a:p>
        </p:txBody>
      </p:sp>
      <p:pic>
        <p:nvPicPr>
          <p:cNvPr id="2049" name="Picture 1019974628">
            <a:extLst>
              <a:ext uri="{FF2B5EF4-FFF2-40B4-BE49-F238E27FC236}">
                <a16:creationId xmlns:a16="http://schemas.microsoft.com/office/drawing/2014/main" id="{C6303CF9-B772-23FA-8B2A-5D2CB36D5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134" y="851687"/>
            <a:ext cx="9233268" cy="58184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50AE4BA5-AFC3-C936-F8BB-7910BB444D5F}"/>
              </a:ext>
            </a:extLst>
          </p:cNvPr>
          <p:cNvSpPr>
            <a:spLocks noChangeArrowheads="1"/>
          </p:cNvSpPr>
          <p:nvPr/>
        </p:nvSpPr>
        <p:spPr bwMode="auto">
          <a:xfrm>
            <a:off x="1413496" y="6258281"/>
            <a:ext cx="1561501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1" u="none" strike="noStrike" cap="none" normalizeH="0" baseline="0" dirty="0">
                <a:ln>
                  <a:noFill/>
                </a:ln>
                <a:solidFill>
                  <a:srgbClr val="222222"/>
                </a:solidFill>
                <a:effectLst/>
                <a:latin typeface="Calibri" panose="020F0502020204030204" pitchFamily="34" charset="0"/>
                <a:ea typeface="Calibri" panose="020F0502020204030204" pitchFamily="34" charset="0"/>
                <a:cs typeface="Segoe UI" panose="020B0502040204020203" pitchFamily="34" charset="0"/>
              </a:rPr>
              <a:t> </a:t>
            </a:r>
            <a:r>
              <a:rPr kumimoji="0" lang="nb-NO" altLang="nb-NO" sz="1000" b="0" i="1" u="none" strike="noStrike" cap="none" normalizeH="0" baseline="0" dirty="0">
                <a:ln>
                  <a:noFill/>
                </a:ln>
                <a:solidFill>
                  <a:srgbClr val="222222"/>
                </a:solidFill>
                <a:effectLst/>
                <a:latin typeface="Segoe UI" panose="020B0502040204020203" pitchFamily="34" charset="0"/>
                <a:ea typeface="Calibri" panose="020F0502020204030204" pitchFamily="34" charset="0"/>
                <a:cs typeface="Segoe UI" panose="020B0502040204020203" pitchFamily="34" charset="0"/>
              </a:rPr>
              <a:t>Kilde: Statistisk sentralbyr</a:t>
            </a:r>
            <a:r>
              <a:rPr kumimoji="0" lang="nb-NO" altLang="nb-NO" sz="1000" b="0" i="1" u="none" strike="noStrike" cap="none" normalizeH="0" baseline="0" dirty="0">
                <a:ln>
                  <a:noFill/>
                </a:ln>
                <a:solidFill>
                  <a:srgbClr val="222222"/>
                </a:solidFill>
                <a:effectLst/>
                <a:latin typeface="Calibri" panose="020F0502020204030204" pitchFamily="34" charset="0"/>
                <a:ea typeface="Calibri" panose="020F0502020204030204" pitchFamily="34" charset="0"/>
                <a:cs typeface="Segoe UI" panose="020B0502040204020203" pitchFamily="34" charset="0"/>
              </a:rPr>
              <a:t>å</a:t>
            </a:r>
            <a:r>
              <a:rPr kumimoji="0" lang="nb-NO" altLang="nb-NO" sz="1000" b="0" i="1" u="none" strike="noStrike" cap="none" normalizeH="0" baseline="0" dirty="0">
                <a:ln>
                  <a:noFill/>
                </a:ln>
                <a:solidFill>
                  <a:srgbClr val="222222"/>
                </a:solidFill>
                <a:effectLst/>
                <a:latin typeface="Segoe UI" panose="020B0502040204020203" pitchFamily="34" charset="0"/>
                <a:ea typeface="Calibri" panose="020F0502020204030204" pitchFamily="34" charset="0"/>
                <a:cs typeface="Segoe UI" panose="020B0502040204020203" pitchFamily="34" charset="0"/>
              </a:rPr>
              <a:t> (2022)</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7" name="TekstSylinder 6">
            <a:extLst>
              <a:ext uri="{FF2B5EF4-FFF2-40B4-BE49-F238E27FC236}">
                <a16:creationId xmlns:a16="http://schemas.microsoft.com/office/drawing/2014/main" id="{005B52B8-787E-2831-142A-1716BE9EFC57}"/>
              </a:ext>
            </a:extLst>
          </p:cNvPr>
          <p:cNvSpPr txBox="1"/>
          <p:nvPr/>
        </p:nvSpPr>
        <p:spPr>
          <a:xfrm>
            <a:off x="3799954" y="100634"/>
            <a:ext cx="4592091" cy="369332"/>
          </a:xfrm>
          <a:prstGeom prst="rect">
            <a:avLst/>
          </a:prstGeom>
          <a:noFill/>
        </p:spPr>
        <p:txBody>
          <a:bodyPr wrap="none" rtlCol="0">
            <a:spAutoFit/>
          </a:bodyPr>
          <a:lstStyle/>
          <a:p>
            <a:r>
              <a:rPr lang="nb-NO" dirty="0"/>
              <a:t>Antall dagligrøykere etter utdanningsnivå</a:t>
            </a:r>
          </a:p>
        </p:txBody>
      </p:sp>
    </p:spTree>
    <p:extLst>
      <p:ext uri="{BB962C8B-B14F-4D97-AF65-F5344CB8AC3E}">
        <p14:creationId xmlns:p14="http://schemas.microsoft.com/office/powerpoint/2010/main" val="24728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C6BF04-8440-2DA4-F0A2-92F3A3B11150}"/>
              </a:ext>
            </a:extLst>
          </p:cNvPr>
          <p:cNvSpPr>
            <a:spLocks noGrp="1"/>
          </p:cNvSpPr>
          <p:nvPr>
            <p:ph type="title"/>
          </p:nvPr>
        </p:nvSpPr>
        <p:spPr/>
        <p:txBody>
          <a:bodyPr/>
          <a:lstStyle/>
          <a:p>
            <a:pPr algn="ctr"/>
            <a:r>
              <a:rPr lang="nb-NO" dirty="0">
                <a:solidFill>
                  <a:schemeClr val="tx1"/>
                </a:solidFill>
              </a:rPr>
              <a:t>Forskjellene øker </a:t>
            </a:r>
          </a:p>
        </p:txBody>
      </p:sp>
      <p:sp>
        <p:nvSpPr>
          <p:cNvPr id="4" name="Plassholder for media 3">
            <a:extLst>
              <a:ext uri="{FF2B5EF4-FFF2-40B4-BE49-F238E27FC236}">
                <a16:creationId xmlns:a16="http://schemas.microsoft.com/office/drawing/2014/main" id="{9F9CC82B-6868-0F59-01A8-4A170A2EA097}"/>
              </a:ext>
            </a:extLst>
          </p:cNvPr>
          <p:cNvSpPr>
            <a:spLocks noGrp="1"/>
          </p:cNvSpPr>
          <p:nvPr>
            <p:ph type="media" sz="quarter" idx="28"/>
          </p:nvPr>
        </p:nvSpPr>
        <p:spPr/>
        <p:txBody>
          <a:bodyPr/>
          <a:lstStyle/>
          <a:p>
            <a:endParaRPr lang="nb-NO"/>
          </a:p>
        </p:txBody>
      </p:sp>
      <p:sp>
        <p:nvSpPr>
          <p:cNvPr id="5" name="Plassholder for media 4">
            <a:extLst>
              <a:ext uri="{FF2B5EF4-FFF2-40B4-BE49-F238E27FC236}">
                <a16:creationId xmlns:a16="http://schemas.microsoft.com/office/drawing/2014/main" id="{8BD4A64B-7248-3EC3-EC1B-C329E12BDEDF}"/>
              </a:ext>
            </a:extLst>
          </p:cNvPr>
          <p:cNvSpPr>
            <a:spLocks noGrp="1"/>
          </p:cNvSpPr>
          <p:nvPr>
            <p:ph type="media" sz="quarter" idx="30"/>
          </p:nvPr>
        </p:nvSpPr>
        <p:spPr/>
        <p:txBody>
          <a:bodyPr/>
          <a:lstStyle/>
          <a:p>
            <a:endParaRPr lang="nb-NO"/>
          </a:p>
        </p:txBody>
      </p:sp>
      <p:pic>
        <p:nvPicPr>
          <p:cNvPr id="6" name="Plassholder for innhold 4">
            <a:extLst>
              <a:ext uri="{FF2B5EF4-FFF2-40B4-BE49-F238E27FC236}">
                <a16:creationId xmlns:a16="http://schemas.microsoft.com/office/drawing/2014/main" id="{B2FFBED0-50D4-AF7D-6E14-54E69DA5376B}"/>
              </a:ext>
            </a:extLst>
          </p:cNvPr>
          <p:cNvPicPr>
            <a:picLocks noGrp="1" noChangeAspect="1"/>
          </p:cNvPicPr>
          <p:nvPr>
            <p:ph idx="1"/>
          </p:nvPr>
        </p:nvPicPr>
        <p:blipFill>
          <a:blip r:embed="rId3"/>
          <a:stretch>
            <a:fillRect/>
          </a:stretch>
        </p:blipFill>
        <p:spPr>
          <a:xfrm>
            <a:off x="1208314" y="1036630"/>
            <a:ext cx="9470572" cy="4383096"/>
          </a:xfrm>
        </p:spPr>
      </p:pic>
    </p:spTree>
    <p:extLst>
      <p:ext uri="{BB962C8B-B14F-4D97-AF65-F5344CB8AC3E}">
        <p14:creationId xmlns:p14="http://schemas.microsoft.com/office/powerpoint/2010/main" val="364356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B84CBA-2448-1644-B1B0-6CB6D0E41149}"/>
              </a:ext>
            </a:extLst>
          </p:cNvPr>
          <p:cNvSpPr>
            <a:spLocks noGrp="1"/>
          </p:cNvSpPr>
          <p:nvPr>
            <p:ph type="title"/>
          </p:nvPr>
        </p:nvSpPr>
        <p:spPr/>
        <p:txBody>
          <a:bodyPr/>
          <a:lstStyle/>
          <a:p>
            <a:endParaRPr lang="nb-NO" dirty="0"/>
          </a:p>
        </p:txBody>
      </p:sp>
      <p:sp>
        <p:nvSpPr>
          <p:cNvPr id="3" name="Plassholder for media 2">
            <a:extLst>
              <a:ext uri="{FF2B5EF4-FFF2-40B4-BE49-F238E27FC236}">
                <a16:creationId xmlns:a16="http://schemas.microsoft.com/office/drawing/2014/main" id="{2E67DD91-4E75-07BA-6821-22E6C699BDCC}"/>
              </a:ext>
            </a:extLst>
          </p:cNvPr>
          <p:cNvSpPr>
            <a:spLocks noGrp="1"/>
          </p:cNvSpPr>
          <p:nvPr>
            <p:ph type="media" sz="quarter" idx="28"/>
          </p:nvPr>
        </p:nvSpPr>
        <p:spPr/>
        <p:txBody>
          <a:bodyPr/>
          <a:lstStyle/>
          <a:p>
            <a:endParaRPr lang="nb-NO"/>
          </a:p>
        </p:txBody>
      </p:sp>
      <p:sp>
        <p:nvSpPr>
          <p:cNvPr id="4" name="Plassholder for media 3">
            <a:extLst>
              <a:ext uri="{FF2B5EF4-FFF2-40B4-BE49-F238E27FC236}">
                <a16:creationId xmlns:a16="http://schemas.microsoft.com/office/drawing/2014/main" id="{1AE1F414-0296-00F2-46E9-C93190C155F6}"/>
              </a:ext>
            </a:extLst>
          </p:cNvPr>
          <p:cNvSpPr>
            <a:spLocks noGrp="1"/>
          </p:cNvSpPr>
          <p:nvPr>
            <p:ph type="media" sz="quarter" idx="29"/>
          </p:nvPr>
        </p:nvSpPr>
        <p:spPr/>
        <p:txBody>
          <a:bodyPr/>
          <a:lstStyle/>
          <a:p>
            <a:endParaRPr lang="nb-NO"/>
          </a:p>
        </p:txBody>
      </p:sp>
      <p:pic>
        <p:nvPicPr>
          <p:cNvPr id="5" name="Bilde 4" descr="Figur over forventet levealder">
            <a:extLst>
              <a:ext uri="{FF2B5EF4-FFF2-40B4-BE49-F238E27FC236}">
                <a16:creationId xmlns:a16="http://schemas.microsoft.com/office/drawing/2014/main" id="{527AAE81-D57C-2C61-71BE-F6F8F32677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7328" y="308472"/>
            <a:ext cx="9662672" cy="6155267"/>
          </a:xfrm>
          <a:prstGeom prst="rect">
            <a:avLst/>
          </a:prstGeom>
          <a:noFill/>
          <a:ln>
            <a:noFill/>
          </a:ln>
        </p:spPr>
      </p:pic>
    </p:spTree>
    <p:extLst>
      <p:ext uri="{BB962C8B-B14F-4D97-AF65-F5344CB8AC3E}">
        <p14:creationId xmlns:p14="http://schemas.microsoft.com/office/powerpoint/2010/main" val="330584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85BDBB-5CA7-3565-8A41-DF0981FA0B65}"/>
              </a:ext>
            </a:extLst>
          </p:cNvPr>
          <p:cNvSpPr>
            <a:spLocks noGrp="1"/>
          </p:cNvSpPr>
          <p:nvPr>
            <p:ph type="title"/>
          </p:nvPr>
        </p:nvSpPr>
        <p:spPr>
          <a:xfrm>
            <a:off x="1332000" y="108001"/>
            <a:ext cx="8508036" cy="841396"/>
          </a:xfrm>
        </p:spPr>
        <p:txBody>
          <a:bodyPr/>
          <a:lstStyle/>
          <a:p>
            <a:pPr algn="ctr"/>
            <a:r>
              <a:rPr lang="nb-NO" dirty="0">
                <a:solidFill>
                  <a:schemeClr val="tx1"/>
                </a:solidFill>
              </a:rPr>
              <a:t>FLERE LEVEÅR</a:t>
            </a:r>
          </a:p>
        </p:txBody>
      </p:sp>
      <p:sp>
        <p:nvSpPr>
          <p:cNvPr id="3" name="Plassholder for media 2">
            <a:extLst>
              <a:ext uri="{FF2B5EF4-FFF2-40B4-BE49-F238E27FC236}">
                <a16:creationId xmlns:a16="http://schemas.microsoft.com/office/drawing/2014/main" id="{BB3D0935-3CAF-EA0B-C929-C073113ACB02}"/>
              </a:ext>
            </a:extLst>
          </p:cNvPr>
          <p:cNvSpPr>
            <a:spLocks noGrp="1"/>
          </p:cNvSpPr>
          <p:nvPr>
            <p:ph type="media" sz="quarter" idx="28"/>
          </p:nvPr>
        </p:nvSpPr>
        <p:spPr/>
        <p:txBody>
          <a:bodyPr/>
          <a:lstStyle/>
          <a:p>
            <a:endParaRPr lang="nb-NO"/>
          </a:p>
        </p:txBody>
      </p:sp>
      <p:sp>
        <p:nvSpPr>
          <p:cNvPr id="4" name="Plassholder for media 3">
            <a:extLst>
              <a:ext uri="{FF2B5EF4-FFF2-40B4-BE49-F238E27FC236}">
                <a16:creationId xmlns:a16="http://schemas.microsoft.com/office/drawing/2014/main" id="{86EB6AA2-136A-1873-EC5B-1723BA2F6D64}"/>
              </a:ext>
            </a:extLst>
          </p:cNvPr>
          <p:cNvSpPr>
            <a:spLocks noGrp="1"/>
          </p:cNvSpPr>
          <p:nvPr>
            <p:ph type="media" sz="quarter" idx="29"/>
          </p:nvPr>
        </p:nvSpPr>
        <p:spPr/>
        <p:txBody>
          <a:bodyPr/>
          <a:lstStyle/>
          <a:p>
            <a:endParaRPr lang="nb-NO"/>
          </a:p>
        </p:txBody>
      </p:sp>
      <p:pic>
        <p:nvPicPr>
          <p:cNvPr id="1025" name="Bilde 1">
            <a:extLst>
              <a:ext uri="{FF2B5EF4-FFF2-40B4-BE49-F238E27FC236}">
                <a16:creationId xmlns:a16="http://schemas.microsoft.com/office/drawing/2014/main" id="{12CF201F-2D9E-2456-EC38-9CDFA9D40E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51" b="52588"/>
          <a:stretch>
            <a:fillRect/>
          </a:stretch>
        </p:blipFill>
        <p:spPr bwMode="auto">
          <a:xfrm>
            <a:off x="1075730" y="818562"/>
            <a:ext cx="9955128" cy="28608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5F79EBF-ACA9-0C45-0378-BC5B318665AE}"/>
              </a:ext>
            </a:extLst>
          </p:cNvPr>
          <p:cNvSpPr>
            <a:spLocks noChangeArrowheads="1"/>
          </p:cNvSpPr>
          <p:nvPr/>
        </p:nvSpPr>
        <p:spPr bwMode="auto">
          <a:xfrm>
            <a:off x="1332000" y="6611779"/>
            <a:ext cx="2096564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dirty="0" bmk="_Hlk19931519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Kilde: Global </a:t>
            </a:r>
            <a:r>
              <a:rPr kumimoji="0" lang="nb-NO" altLang="nb-NO" sz="1000" b="0" i="0" u="none" strike="noStrike" cap="none" normalizeH="0" baseline="0" dirty="0" err="1" bmk="_Hlk19931519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Burden</a:t>
            </a:r>
            <a:r>
              <a:rPr kumimoji="0" lang="nb-NO" altLang="nb-NO" sz="1000" b="0" i="0" u="none" strike="noStrike" cap="none" normalizeH="0" baseline="0" dirty="0" bmk="_Hlk19931519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b-NO" altLang="nb-NO" sz="1000" b="0" i="0" u="none" strike="noStrike" cap="none" normalizeH="0" baseline="0" dirty="0" err="1" bmk="_Hlk19931519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kumimoji="0" lang="nb-NO" altLang="nb-NO" sz="1000" b="0" i="0" u="none" strike="noStrike" cap="none" normalizeH="0" baseline="0" dirty="0" bmk="_Hlk19931519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b-NO" altLang="nb-NO" sz="1000" b="0" i="0" u="none" strike="noStrike" cap="none" normalizeH="0" baseline="0" dirty="0" err="1" bmk="_Hlk19931519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Disease</a:t>
            </a:r>
            <a:r>
              <a:rPr kumimoji="0" lang="nb-NO" altLang="nb-NO" sz="1000" b="0" i="0" u="none" strike="noStrike" cap="none" normalizeH="0" baseline="0" dirty="0" bmk="_Hlk19931519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-prosjektet (GBD2021)</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50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1FA1770-4F58-AF5E-3A8D-DA872099BD9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8E92FA8-F3BE-1283-8F54-E105B2A2D7F9}"/>
              </a:ext>
            </a:extLst>
          </p:cNvPr>
          <p:cNvSpPr>
            <a:spLocks noGrp="1"/>
          </p:cNvSpPr>
          <p:nvPr>
            <p:ph type="title"/>
          </p:nvPr>
        </p:nvSpPr>
        <p:spPr>
          <a:xfrm>
            <a:off x="1332000" y="108001"/>
            <a:ext cx="8508036" cy="841396"/>
          </a:xfrm>
        </p:spPr>
        <p:txBody>
          <a:bodyPr/>
          <a:lstStyle/>
          <a:p>
            <a:pPr algn="ctr"/>
            <a:r>
              <a:rPr lang="nb-NO" dirty="0">
                <a:solidFill>
                  <a:schemeClr val="tx1"/>
                </a:solidFill>
              </a:rPr>
              <a:t>FLERE FRISKE ÅR</a:t>
            </a:r>
          </a:p>
        </p:txBody>
      </p:sp>
      <p:sp>
        <p:nvSpPr>
          <p:cNvPr id="3" name="Plassholder for media 2">
            <a:extLst>
              <a:ext uri="{FF2B5EF4-FFF2-40B4-BE49-F238E27FC236}">
                <a16:creationId xmlns:a16="http://schemas.microsoft.com/office/drawing/2014/main" id="{046BA1F9-46DD-EC6E-3D0A-90DA20FA8F9C}"/>
              </a:ext>
            </a:extLst>
          </p:cNvPr>
          <p:cNvSpPr>
            <a:spLocks noGrp="1"/>
          </p:cNvSpPr>
          <p:nvPr>
            <p:ph type="media" sz="quarter" idx="28"/>
          </p:nvPr>
        </p:nvSpPr>
        <p:spPr/>
        <p:txBody>
          <a:bodyPr/>
          <a:lstStyle/>
          <a:p>
            <a:endParaRPr lang="nb-NO"/>
          </a:p>
        </p:txBody>
      </p:sp>
      <p:sp>
        <p:nvSpPr>
          <p:cNvPr id="4" name="Plassholder for media 3">
            <a:extLst>
              <a:ext uri="{FF2B5EF4-FFF2-40B4-BE49-F238E27FC236}">
                <a16:creationId xmlns:a16="http://schemas.microsoft.com/office/drawing/2014/main" id="{547C9293-8BFD-01BA-2F82-641E147907F5}"/>
              </a:ext>
            </a:extLst>
          </p:cNvPr>
          <p:cNvSpPr>
            <a:spLocks noGrp="1"/>
          </p:cNvSpPr>
          <p:nvPr>
            <p:ph type="media" sz="quarter" idx="29"/>
          </p:nvPr>
        </p:nvSpPr>
        <p:spPr/>
        <p:txBody>
          <a:bodyPr/>
          <a:lstStyle/>
          <a:p>
            <a:endParaRPr lang="nb-NO"/>
          </a:p>
        </p:txBody>
      </p:sp>
      <p:pic>
        <p:nvPicPr>
          <p:cNvPr id="1025" name="Bilde 1">
            <a:extLst>
              <a:ext uri="{FF2B5EF4-FFF2-40B4-BE49-F238E27FC236}">
                <a16:creationId xmlns:a16="http://schemas.microsoft.com/office/drawing/2014/main" id="{39832AB3-FDAB-4B2A-FFB1-BB78179EB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9" y="818562"/>
            <a:ext cx="10040541" cy="60338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54830BD-5514-8546-A18D-02853E80FAE1}"/>
              </a:ext>
            </a:extLst>
          </p:cNvPr>
          <p:cNvSpPr>
            <a:spLocks noChangeArrowheads="1"/>
          </p:cNvSpPr>
          <p:nvPr/>
        </p:nvSpPr>
        <p:spPr bwMode="auto">
          <a:xfrm>
            <a:off x="1332000" y="6611779"/>
            <a:ext cx="2096564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000" b="0" i="0" u="none" strike="noStrike" kern="1200" cap="none" spc="0" normalizeH="0" baseline="0" noProof="0" dirty="0" bmk="_Hlk19931519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Kilde: Global </a:t>
            </a:r>
            <a:r>
              <a:rPr kumimoji="0" lang="nb-NO" altLang="nb-NO" sz="1000" b="0" i="0" u="none" strike="noStrike" kern="1200" cap="none" spc="0" normalizeH="0" baseline="0" noProof="0" dirty="0" err="1" bmk="_Hlk19931519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Burden</a:t>
            </a:r>
            <a:r>
              <a:rPr kumimoji="0" lang="nb-NO" altLang="nb-NO" sz="1000" b="0" i="0" u="none" strike="noStrike" kern="1200" cap="none" spc="0" normalizeH="0" baseline="0" noProof="0" dirty="0" bmk="_Hlk19931519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nb-NO" altLang="nb-NO" sz="1000" b="0" i="0" u="none" strike="noStrike" kern="1200" cap="none" spc="0" normalizeH="0" baseline="0" noProof="0" dirty="0" err="1" bmk="_Hlk19931519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a:t>
            </a:r>
            <a:r>
              <a:rPr kumimoji="0" lang="nb-NO" altLang="nb-NO" sz="1000" b="0" i="0" u="none" strike="noStrike" kern="1200" cap="none" spc="0" normalizeH="0" baseline="0" noProof="0" dirty="0" bmk="_Hlk19931519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nb-NO" altLang="nb-NO" sz="1000" b="0" i="0" u="none" strike="noStrike" kern="1200" cap="none" spc="0" normalizeH="0" baseline="0" noProof="0" dirty="0" err="1" bmk="_Hlk19931519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Disease</a:t>
            </a:r>
            <a:r>
              <a:rPr kumimoji="0" lang="nb-NO" altLang="nb-NO" sz="1000" b="0" i="0" u="none" strike="noStrike" kern="1200" cap="none" spc="0" normalizeH="0" baseline="0" noProof="0" dirty="0" bmk="_Hlk19931519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-prosjektet (GBD2021)</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99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30ED02-FD90-DB72-7654-0455EAA7251A}"/>
              </a:ext>
            </a:extLst>
          </p:cNvPr>
          <p:cNvSpPr>
            <a:spLocks noGrp="1"/>
          </p:cNvSpPr>
          <p:nvPr>
            <p:ph type="title"/>
          </p:nvPr>
        </p:nvSpPr>
        <p:spPr>
          <a:xfrm>
            <a:off x="1314000" y="108000"/>
            <a:ext cx="8613771" cy="1325563"/>
          </a:xfrm>
        </p:spPr>
        <p:txBody>
          <a:bodyPr>
            <a:normAutofit/>
          </a:bodyPr>
          <a:lstStyle/>
          <a:p>
            <a:r>
              <a:rPr lang="nb-NO" dirty="0"/>
              <a:t>Endringer i Folkehelseloven fra 01.01.26</a:t>
            </a:r>
          </a:p>
        </p:txBody>
      </p:sp>
      <p:sp>
        <p:nvSpPr>
          <p:cNvPr id="3" name="Plassholder for innhold 2">
            <a:extLst>
              <a:ext uri="{FF2B5EF4-FFF2-40B4-BE49-F238E27FC236}">
                <a16:creationId xmlns:a16="http://schemas.microsoft.com/office/drawing/2014/main" id="{F69E3F41-776F-4158-19E3-EC6822E38CB5}"/>
              </a:ext>
            </a:extLst>
          </p:cNvPr>
          <p:cNvSpPr>
            <a:spLocks noGrp="1"/>
          </p:cNvSpPr>
          <p:nvPr>
            <p:ph idx="1"/>
          </p:nvPr>
        </p:nvSpPr>
        <p:spPr>
          <a:xfrm>
            <a:off x="1314000" y="1512000"/>
            <a:ext cx="10123257" cy="4932343"/>
          </a:xfrm>
        </p:spPr>
        <p:txBody>
          <a:bodyPr/>
          <a:lstStyle/>
          <a:p>
            <a:r>
              <a:rPr lang="nb-NO" dirty="0"/>
              <a:t>Styrke det systematiske og kunnskapsbaserte folkehelsearbeidet, blant annet ved å </a:t>
            </a:r>
            <a:r>
              <a:rPr lang="nb-NO" dirty="0">
                <a:solidFill>
                  <a:srgbClr val="FF0000"/>
                </a:solidFill>
              </a:rPr>
              <a:t>tydeliggjøre ansvaret for stat, fylkeskommuner og kommuner,</a:t>
            </a:r>
            <a:r>
              <a:rPr lang="nb-NO" dirty="0"/>
              <a:t> samle kommunale oppgaver, og knytte folkehelseloven tettere til plan- og bygningsloven. </a:t>
            </a:r>
          </a:p>
          <a:p>
            <a:endParaRPr lang="nb-NO" dirty="0"/>
          </a:p>
          <a:p>
            <a:r>
              <a:rPr lang="nb-NO" dirty="0"/>
              <a:t>Andre viktige endringer:</a:t>
            </a:r>
          </a:p>
          <a:p>
            <a:pPr lvl="1"/>
            <a:r>
              <a:rPr lang="nb-NO" sz="2400" dirty="0"/>
              <a:t>styrke helsemessig beredskap</a:t>
            </a:r>
          </a:p>
          <a:p>
            <a:pPr lvl="1"/>
            <a:r>
              <a:rPr lang="nb-NO" sz="2400" dirty="0"/>
              <a:t>ivareta barns beste</a:t>
            </a:r>
          </a:p>
          <a:p>
            <a:pPr lvl="1"/>
            <a:r>
              <a:rPr lang="nb-NO" sz="2400" dirty="0"/>
              <a:t>forbedre kunnskapsbasert helsearbeid </a:t>
            </a:r>
          </a:p>
          <a:p>
            <a:pPr lvl="1"/>
            <a:r>
              <a:rPr lang="nb-NO" sz="2400" dirty="0"/>
              <a:t>erstatte "trivsel" med "livskvalitet" </a:t>
            </a:r>
          </a:p>
        </p:txBody>
      </p:sp>
      <p:sp>
        <p:nvSpPr>
          <p:cNvPr id="4" name="Plassholder for media 3">
            <a:extLst>
              <a:ext uri="{FF2B5EF4-FFF2-40B4-BE49-F238E27FC236}">
                <a16:creationId xmlns:a16="http://schemas.microsoft.com/office/drawing/2014/main" id="{791F8075-3A5B-E312-57A8-0456C8470BC2}"/>
              </a:ext>
            </a:extLst>
          </p:cNvPr>
          <p:cNvSpPr>
            <a:spLocks noGrp="1"/>
          </p:cNvSpPr>
          <p:nvPr>
            <p:ph type="media" sz="quarter" idx="28"/>
          </p:nvPr>
        </p:nvSpPr>
        <p:spPr>
          <a:xfrm>
            <a:off x="97418" y="6444343"/>
            <a:ext cx="12192000" cy="1438275"/>
          </a:xfrm>
        </p:spPr>
        <p:txBody>
          <a:bodyPr/>
          <a:lstStyle/>
          <a:p>
            <a:endParaRPr lang="nb-NO" dirty="0"/>
          </a:p>
        </p:txBody>
      </p:sp>
      <p:sp>
        <p:nvSpPr>
          <p:cNvPr id="5" name="Plassholder for media 4">
            <a:extLst>
              <a:ext uri="{FF2B5EF4-FFF2-40B4-BE49-F238E27FC236}">
                <a16:creationId xmlns:a16="http://schemas.microsoft.com/office/drawing/2014/main" id="{8F8B6CAB-F305-1304-DA88-F88B4E6D0FF0}"/>
              </a:ext>
            </a:extLst>
          </p:cNvPr>
          <p:cNvSpPr>
            <a:spLocks noGrp="1"/>
          </p:cNvSpPr>
          <p:nvPr>
            <p:ph type="media" sz="quarter" idx="30"/>
          </p:nvPr>
        </p:nvSpPr>
        <p:spPr/>
        <p:txBody>
          <a:bodyPr/>
          <a:lstStyle/>
          <a:p>
            <a:endParaRPr lang="nb-NO"/>
          </a:p>
        </p:txBody>
      </p:sp>
    </p:spTree>
    <p:extLst>
      <p:ext uri="{BB962C8B-B14F-4D97-AF65-F5344CB8AC3E}">
        <p14:creationId xmlns:p14="http://schemas.microsoft.com/office/powerpoint/2010/main" val="123175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1E81B8-5B60-C5C2-BB5F-84E632BEBF7C}"/>
              </a:ext>
            </a:extLst>
          </p:cNvPr>
          <p:cNvSpPr>
            <a:spLocks noGrp="1"/>
          </p:cNvSpPr>
          <p:nvPr>
            <p:ph type="title"/>
          </p:nvPr>
        </p:nvSpPr>
        <p:spPr/>
        <p:txBody>
          <a:bodyPr>
            <a:normAutofit/>
          </a:bodyPr>
          <a:lstStyle/>
          <a:p>
            <a:r>
              <a:rPr lang="nb-NO" sz="3200" dirty="0"/>
              <a:t>Konkrete endringer </a:t>
            </a:r>
          </a:p>
        </p:txBody>
      </p:sp>
      <p:sp>
        <p:nvSpPr>
          <p:cNvPr id="3" name="Plassholder for innhold 2">
            <a:extLst>
              <a:ext uri="{FF2B5EF4-FFF2-40B4-BE49-F238E27FC236}">
                <a16:creationId xmlns:a16="http://schemas.microsoft.com/office/drawing/2014/main" id="{DBA0E191-7CD3-1D04-622F-B6A96BB3D13E}"/>
              </a:ext>
            </a:extLst>
          </p:cNvPr>
          <p:cNvSpPr>
            <a:spLocks noGrp="1"/>
          </p:cNvSpPr>
          <p:nvPr>
            <p:ph idx="1"/>
          </p:nvPr>
        </p:nvSpPr>
        <p:spPr>
          <a:xfrm>
            <a:off x="1314000" y="1512000"/>
            <a:ext cx="9789429" cy="3907725"/>
          </a:xfrm>
        </p:spPr>
        <p:txBody>
          <a:bodyPr/>
          <a:lstStyle/>
          <a:p>
            <a:r>
              <a:rPr lang="nb-NO" dirty="0"/>
              <a:t>Det systematiske folkehelsearbeidet blir justert, mellom anna blir det stilt nye krav til at vurdering av oppfølgingsbehov, inkludert planbehov, inngår det i kommunale og fylkeskommunale grunnlaget for avgjerd</a:t>
            </a:r>
          </a:p>
          <a:p>
            <a:r>
              <a:rPr lang="nb-NO" dirty="0"/>
              <a:t>Fylkeskommunen si rolle som regional utviklingsaktør blir utdypa gjennom ansvar for å tilrettelegge for forsking og utvikling, mellom anna evaluering av folkehelsearbeidet i </a:t>
            </a:r>
            <a:r>
              <a:rPr lang="nb-NO" dirty="0" err="1"/>
              <a:t>kommunane</a:t>
            </a:r>
            <a:r>
              <a:rPr lang="nb-NO" dirty="0"/>
              <a:t>.  </a:t>
            </a:r>
          </a:p>
          <a:p>
            <a:r>
              <a:rPr lang="nb-NO" dirty="0"/>
              <a:t>Staten får det same kravet som </a:t>
            </a:r>
            <a:r>
              <a:rPr lang="nb-NO" dirty="0" err="1"/>
              <a:t>kommunar</a:t>
            </a:r>
            <a:r>
              <a:rPr lang="nb-NO" dirty="0"/>
              <a:t> og </a:t>
            </a:r>
            <a:r>
              <a:rPr lang="nb-NO" dirty="0" err="1"/>
              <a:t>fylkeskommunar</a:t>
            </a:r>
            <a:r>
              <a:rPr lang="nb-NO" dirty="0"/>
              <a:t> om å beskytte, fremme og jamne ut helse i befolkninga. Krav til systematisk folkehelsearbeid for </a:t>
            </a:r>
            <a:r>
              <a:rPr lang="nb-NO" dirty="0" err="1"/>
              <a:t>statlege</a:t>
            </a:r>
            <a:r>
              <a:rPr lang="nb-NO" dirty="0"/>
              <a:t> </a:t>
            </a:r>
            <a:r>
              <a:rPr lang="nb-NO" dirty="0" err="1"/>
              <a:t>helsemyndigheiter</a:t>
            </a:r>
            <a:endParaRPr lang="nb-NO" dirty="0"/>
          </a:p>
          <a:p>
            <a:endParaRPr lang="nb-NO" dirty="0"/>
          </a:p>
        </p:txBody>
      </p:sp>
      <p:sp>
        <p:nvSpPr>
          <p:cNvPr id="4" name="Plassholder for media 3">
            <a:extLst>
              <a:ext uri="{FF2B5EF4-FFF2-40B4-BE49-F238E27FC236}">
                <a16:creationId xmlns:a16="http://schemas.microsoft.com/office/drawing/2014/main" id="{AA498E0F-09AD-FCE6-DEDB-7226B0EBC696}"/>
              </a:ext>
            </a:extLst>
          </p:cNvPr>
          <p:cNvSpPr>
            <a:spLocks noGrp="1"/>
          </p:cNvSpPr>
          <p:nvPr>
            <p:ph type="media" sz="quarter" idx="28"/>
          </p:nvPr>
        </p:nvSpPr>
        <p:spPr>
          <a:xfrm>
            <a:off x="24847" y="6487886"/>
            <a:ext cx="12413896" cy="372950"/>
          </a:xfrm>
        </p:spPr>
        <p:txBody>
          <a:bodyPr>
            <a:normAutofit fontScale="25000" lnSpcReduction="20000"/>
          </a:bodyPr>
          <a:lstStyle/>
          <a:p>
            <a:endParaRPr lang="nb-NO" dirty="0"/>
          </a:p>
        </p:txBody>
      </p:sp>
      <p:sp>
        <p:nvSpPr>
          <p:cNvPr id="5" name="Plassholder for media 4">
            <a:extLst>
              <a:ext uri="{FF2B5EF4-FFF2-40B4-BE49-F238E27FC236}">
                <a16:creationId xmlns:a16="http://schemas.microsoft.com/office/drawing/2014/main" id="{E391B599-ABE0-CFA4-2340-508BFC3A46CE}"/>
              </a:ext>
            </a:extLst>
          </p:cNvPr>
          <p:cNvSpPr>
            <a:spLocks noGrp="1"/>
          </p:cNvSpPr>
          <p:nvPr>
            <p:ph type="media" sz="quarter" idx="30"/>
          </p:nvPr>
        </p:nvSpPr>
        <p:spPr/>
        <p:txBody>
          <a:bodyPr/>
          <a:lstStyle/>
          <a:p>
            <a:endParaRPr lang="nb-NO"/>
          </a:p>
        </p:txBody>
      </p:sp>
    </p:spTree>
    <p:extLst>
      <p:ext uri="{BB962C8B-B14F-4D97-AF65-F5344CB8AC3E}">
        <p14:creationId xmlns:p14="http://schemas.microsoft.com/office/powerpoint/2010/main" val="25612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E5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3D12FA-A414-E992-AA1E-3E4652CC7675}"/>
              </a:ext>
            </a:extLst>
          </p:cNvPr>
          <p:cNvSpPr>
            <a:spLocks noGrp="1"/>
          </p:cNvSpPr>
          <p:nvPr>
            <p:ph type="title"/>
          </p:nvPr>
        </p:nvSpPr>
        <p:spPr/>
        <p:txBody>
          <a:bodyPr/>
          <a:lstStyle/>
          <a:p>
            <a:r>
              <a:rPr lang="nb-NO" dirty="0"/>
              <a:t>Erfaringer fra andre land</a:t>
            </a:r>
          </a:p>
        </p:txBody>
      </p:sp>
      <p:sp>
        <p:nvSpPr>
          <p:cNvPr id="3" name="Plassholder for innhold 2">
            <a:extLst>
              <a:ext uri="{FF2B5EF4-FFF2-40B4-BE49-F238E27FC236}">
                <a16:creationId xmlns:a16="http://schemas.microsoft.com/office/drawing/2014/main" id="{3C6C57A3-EE84-4FE1-FC1E-A052DC084A9B}"/>
              </a:ext>
            </a:extLst>
          </p:cNvPr>
          <p:cNvSpPr>
            <a:spLocks noGrp="1"/>
          </p:cNvSpPr>
          <p:nvPr>
            <p:ph idx="1"/>
          </p:nvPr>
        </p:nvSpPr>
        <p:spPr>
          <a:xfrm>
            <a:off x="1314000" y="1512000"/>
            <a:ext cx="9462857" cy="4279200"/>
          </a:xfrm>
        </p:spPr>
        <p:txBody>
          <a:bodyPr/>
          <a:lstStyle/>
          <a:p>
            <a:r>
              <a:rPr lang="nb-NO" dirty="0"/>
              <a:t>«Utvalgets inntrykk bekrefter at det er mangler i det internasjonale kunnskapsgrunnlaget for prioriteringer i folkehelse.»</a:t>
            </a:r>
          </a:p>
          <a:p>
            <a:r>
              <a:rPr lang="nb-NO" dirty="0"/>
              <a:t>Kriterier som går igjen:</a:t>
            </a:r>
          </a:p>
          <a:p>
            <a:pPr lvl="1"/>
            <a:r>
              <a:rPr lang="nb-NO" sz="2800" dirty="0"/>
              <a:t>rettferdig fordeling</a:t>
            </a:r>
          </a:p>
          <a:p>
            <a:pPr lvl="1"/>
            <a:r>
              <a:rPr lang="nb-NO" sz="2800" dirty="0"/>
              <a:t>aksept for tiltaket</a:t>
            </a:r>
          </a:p>
          <a:p>
            <a:pPr lvl="1"/>
            <a:r>
              <a:rPr lang="nb-NO" sz="2800" dirty="0"/>
              <a:t>medvirkning </a:t>
            </a:r>
          </a:p>
          <a:p>
            <a:pPr lvl="1"/>
            <a:r>
              <a:rPr lang="nb-NO" sz="2800" dirty="0"/>
              <a:t>åpenhet </a:t>
            </a:r>
          </a:p>
          <a:p>
            <a:pPr lvl="1"/>
            <a:r>
              <a:rPr lang="nb-NO" sz="2800" dirty="0"/>
              <a:t>effekt</a:t>
            </a:r>
          </a:p>
        </p:txBody>
      </p:sp>
      <p:sp>
        <p:nvSpPr>
          <p:cNvPr id="4" name="Plassholder for media 3">
            <a:extLst>
              <a:ext uri="{FF2B5EF4-FFF2-40B4-BE49-F238E27FC236}">
                <a16:creationId xmlns:a16="http://schemas.microsoft.com/office/drawing/2014/main" id="{6E9853A9-888A-BFDC-6F9B-64A9210B9542}"/>
              </a:ext>
            </a:extLst>
          </p:cNvPr>
          <p:cNvSpPr>
            <a:spLocks noGrp="1"/>
          </p:cNvSpPr>
          <p:nvPr>
            <p:ph type="media" sz="quarter" idx="28"/>
          </p:nvPr>
        </p:nvSpPr>
        <p:spPr>
          <a:xfrm>
            <a:off x="169990" y="6138862"/>
            <a:ext cx="12192000" cy="1438275"/>
          </a:xfrm>
        </p:spPr>
        <p:txBody>
          <a:bodyPr/>
          <a:lstStyle/>
          <a:p>
            <a:endParaRPr lang="nb-NO" dirty="0"/>
          </a:p>
        </p:txBody>
      </p:sp>
      <p:sp>
        <p:nvSpPr>
          <p:cNvPr id="5" name="Plassholder for media 4">
            <a:extLst>
              <a:ext uri="{FF2B5EF4-FFF2-40B4-BE49-F238E27FC236}">
                <a16:creationId xmlns:a16="http://schemas.microsoft.com/office/drawing/2014/main" id="{10F39C08-DC38-DF13-E928-CB8838BA4106}"/>
              </a:ext>
            </a:extLst>
          </p:cNvPr>
          <p:cNvSpPr>
            <a:spLocks noGrp="1"/>
          </p:cNvSpPr>
          <p:nvPr>
            <p:ph type="media" sz="quarter" idx="30"/>
          </p:nvPr>
        </p:nvSpPr>
        <p:spPr/>
        <p:txBody>
          <a:bodyPr/>
          <a:lstStyle/>
          <a:p>
            <a:endParaRPr lang="nb-NO"/>
          </a:p>
        </p:txBody>
      </p:sp>
    </p:spTree>
    <p:extLst>
      <p:ext uri="{BB962C8B-B14F-4D97-AF65-F5344CB8AC3E}">
        <p14:creationId xmlns:p14="http://schemas.microsoft.com/office/powerpoint/2010/main" val="236536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4D1C3-FA2F-9C69-2C14-C02CB88EEAA9}"/>
            </a:ext>
          </a:extLst>
        </p:cNvPr>
        <p:cNvGrpSpPr/>
        <p:nvPr/>
      </p:nvGrpSpPr>
      <p:grpSpPr>
        <a:xfrm>
          <a:off x="0" y="0"/>
          <a:ext cx="0" cy="0"/>
          <a:chOff x="0" y="0"/>
          <a:chExt cx="0" cy="0"/>
        </a:xfrm>
      </p:grpSpPr>
      <p:pic>
        <p:nvPicPr>
          <p:cNvPr id="9" name="Plassholder for bilde 8" descr="Et bilde som inneholder tekst, skjermbilde, Font, diagram&#10;&#10;KI-generert innhold kan være feil.">
            <a:extLst>
              <a:ext uri="{FF2B5EF4-FFF2-40B4-BE49-F238E27FC236}">
                <a16:creationId xmlns:a16="http://schemas.microsoft.com/office/drawing/2014/main" id="{27366B7C-9D86-F06A-8709-19BB104FA24C}"/>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61" r="40717" b="33781"/>
          <a:stretch/>
        </p:blipFill>
        <p:spPr>
          <a:xfrm>
            <a:off x="0" y="-84221"/>
            <a:ext cx="12304098" cy="7699998"/>
          </a:xfrm>
        </p:spPr>
      </p:pic>
      <p:sp>
        <p:nvSpPr>
          <p:cNvPr id="6" name="Plassholder for media 5">
            <a:extLst>
              <a:ext uri="{FF2B5EF4-FFF2-40B4-BE49-F238E27FC236}">
                <a16:creationId xmlns:a16="http://schemas.microsoft.com/office/drawing/2014/main" id="{5230D3A2-5B4E-7C33-1BA9-023D6CDC71FA}"/>
              </a:ext>
            </a:extLst>
          </p:cNvPr>
          <p:cNvSpPr>
            <a:spLocks noGrp="1"/>
          </p:cNvSpPr>
          <p:nvPr>
            <p:ph type="media" sz="quarter" idx="28"/>
          </p:nvPr>
        </p:nvSpPr>
        <p:spPr/>
        <p:txBody>
          <a:bodyPr/>
          <a:lstStyle/>
          <a:p>
            <a:endParaRPr lang="nb-NO"/>
          </a:p>
        </p:txBody>
      </p:sp>
      <p:sp>
        <p:nvSpPr>
          <p:cNvPr id="7" name="Plassholder for media 6">
            <a:extLst>
              <a:ext uri="{FF2B5EF4-FFF2-40B4-BE49-F238E27FC236}">
                <a16:creationId xmlns:a16="http://schemas.microsoft.com/office/drawing/2014/main" id="{F9AE72CC-8614-0613-477B-B6DF19516C1F}"/>
              </a:ext>
            </a:extLst>
          </p:cNvPr>
          <p:cNvSpPr>
            <a:spLocks noGrp="1"/>
          </p:cNvSpPr>
          <p:nvPr>
            <p:ph type="media" sz="quarter" idx="29"/>
          </p:nvPr>
        </p:nvSpPr>
        <p:spPr/>
        <p:txBody>
          <a:bodyPr/>
          <a:lstStyle/>
          <a:p>
            <a:endParaRPr lang="nb-NO"/>
          </a:p>
        </p:txBody>
      </p:sp>
      <p:sp>
        <p:nvSpPr>
          <p:cNvPr id="16" name="Tittel 1">
            <a:extLst>
              <a:ext uri="{FF2B5EF4-FFF2-40B4-BE49-F238E27FC236}">
                <a16:creationId xmlns:a16="http://schemas.microsoft.com/office/drawing/2014/main" id="{5C98595B-BAE2-F577-D34E-40CB76BBCC57}"/>
              </a:ext>
            </a:extLst>
          </p:cNvPr>
          <p:cNvSpPr txBox="1">
            <a:spLocks/>
          </p:cNvSpPr>
          <p:nvPr/>
        </p:nvSpPr>
        <p:spPr>
          <a:xfrm>
            <a:off x="1265874" y="2875263"/>
            <a:ext cx="7570237" cy="1325563"/>
          </a:xfrm>
          <a:prstGeom prst="rect">
            <a:avLst/>
          </a:prstGeom>
        </p:spPr>
        <p:txBody>
          <a:bodyPr/>
          <a:lstStyle>
            <a:lvl1pPr algn="l" defTabSz="914400" rtl="0" eaLnBrk="1" latinLnBrk="0" hangingPunct="1">
              <a:lnSpc>
                <a:spcPct val="100000"/>
              </a:lnSpc>
              <a:spcBef>
                <a:spcPct val="0"/>
              </a:spcBef>
              <a:buNone/>
              <a:defRPr sz="3600" kern="1200"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r>
              <a:rPr lang="nb-NO" b="1" dirty="0">
                <a:solidFill>
                  <a:schemeClr val="accent1">
                    <a:lumMod val="50000"/>
                  </a:schemeClr>
                </a:solidFill>
              </a:rPr>
              <a:t>Utvalgets hovedanbefalinger </a:t>
            </a:r>
          </a:p>
        </p:txBody>
      </p:sp>
    </p:spTree>
    <p:extLst>
      <p:ext uri="{BB962C8B-B14F-4D97-AF65-F5344CB8AC3E}">
        <p14:creationId xmlns:p14="http://schemas.microsoft.com/office/powerpoint/2010/main" val="25952834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85F6814-A82E-9C20-FE52-5FF7E268160E}"/>
              </a:ext>
            </a:extLst>
          </p:cNvPr>
          <p:cNvSpPr>
            <a:spLocks noGrp="1"/>
          </p:cNvSpPr>
          <p:nvPr>
            <p:ph idx="1"/>
          </p:nvPr>
        </p:nvSpPr>
        <p:spPr/>
        <p:txBody>
          <a:bodyPr/>
          <a:lstStyle/>
          <a:p>
            <a:endParaRPr lang="nb-NO" dirty="0"/>
          </a:p>
        </p:txBody>
      </p:sp>
      <p:sp>
        <p:nvSpPr>
          <p:cNvPr id="4" name="Plassholder for media 3">
            <a:extLst>
              <a:ext uri="{FF2B5EF4-FFF2-40B4-BE49-F238E27FC236}">
                <a16:creationId xmlns:a16="http://schemas.microsoft.com/office/drawing/2014/main" id="{4850855D-50DB-6615-74D3-81FB85196C4A}"/>
              </a:ext>
            </a:extLst>
          </p:cNvPr>
          <p:cNvSpPr>
            <a:spLocks noGrp="1"/>
          </p:cNvSpPr>
          <p:nvPr>
            <p:ph type="media" sz="quarter" idx="28"/>
          </p:nvPr>
        </p:nvSpPr>
        <p:spPr/>
        <p:txBody>
          <a:bodyPr/>
          <a:lstStyle/>
          <a:p>
            <a:endParaRPr lang="nb-NO"/>
          </a:p>
        </p:txBody>
      </p:sp>
      <p:sp>
        <p:nvSpPr>
          <p:cNvPr id="5" name="Plassholder for media 4">
            <a:extLst>
              <a:ext uri="{FF2B5EF4-FFF2-40B4-BE49-F238E27FC236}">
                <a16:creationId xmlns:a16="http://schemas.microsoft.com/office/drawing/2014/main" id="{B257DEB5-2A76-7617-C457-4F9F07AD3B78}"/>
              </a:ext>
            </a:extLst>
          </p:cNvPr>
          <p:cNvSpPr>
            <a:spLocks noGrp="1"/>
          </p:cNvSpPr>
          <p:nvPr>
            <p:ph type="media" sz="quarter" idx="30"/>
          </p:nvPr>
        </p:nvSpPr>
        <p:spPr/>
        <p:txBody>
          <a:bodyPr/>
          <a:lstStyle/>
          <a:p>
            <a:endParaRPr lang="nb-NO"/>
          </a:p>
        </p:txBody>
      </p:sp>
      <p:graphicFrame>
        <p:nvGraphicFramePr>
          <p:cNvPr id="6" name="Plassholder for innhold 2">
            <a:hlinkClick r:id="" action="ppaction://noaction" highlightClick="1"/>
            <a:extLst>
              <a:ext uri="{FF2B5EF4-FFF2-40B4-BE49-F238E27FC236}">
                <a16:creationId xmlns:a16="http://schemas.microsoft.com/office/drawing/2014/main" id="{EE8127FD-7518-7A79-856F-6F8B0B9115E7}"/>
              </a:ext>
            </a:extLst>
          </p:cNvPr>
          <p:cNvGraphicFramePr>
            <a:graphicFrameLocks/>
          </p:cNvGraphicFramePr>
          <p:nvPr>
            <p:extLst>
              <p:ext uri="{D42A27DB-BD31-4B8C-83A1-F6EECF244321}">
                <p14:modId xmlns:p14="http://schemas.microsoft.com/office/powerpoint/2010/main" val="2911839630"/>
              </p:ext>
            </p:extLst>
          </p:nvPr>
        </p:nvGraphicFramePr>
        <p:xfrm>
          <a:off x="-180120" y="1509164"/>
          <a:ext cx="12552239" cy="328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tel 7">
            <a:extLst>
              <a:ext uri="{FF2B5EF4-FFF2-40B4-BE49-F238E27FC236}">
                <a16:creationId xmlns:a16="http://schemas.microsoft.com/office/drawing/2014/main" id="{0879D364-0121-AF96-5F07-490A8C97D10B}"/>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302088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E798E9C-BA78-B77E-4051-08C48792A0C2}"/>
              </a:ext>
            </a:extLst>
          </p:cNvPr>
          <p:cNvSpPr>
            <a:spLocks noGrp="1"/>
          </p:cNvSpPr>
          <p:nvPr>
            <p:ph type="title"/>
          </p:nvPr>
        </p:nvSpPr>
        <p:spPr/>
        <p:txBody>
          <a:bodyPr/>
          <a:lstStyle/>
          <a:p>
            <a:r>
              <a:rPr lang="nb-NO" dirty="0"/>
              <a:t>1) Kriterier for prioritering</a:t>
            </a:r>
          </a:p>
        </p:txBody>
      </p:sp>
      <p:sp>
        <p:nvSpPr>
          <p:cNvPr id="4" name="Plassholder for innhold 3">
            <a:extLst>
              <a:ext uri="{FF2B5EF4-FFF2-40B4-BE49-F238E27FC236}">
                <a16:creationId xmlns:a16="http://schemas.microsoft.com/office/drawing/2014/main" id="{F6484A98-8B8D-EFBC-CF4A-8AEF7551BADC}"/>
              </a:ext>
            </a:extLst>
          </p:cNvPr>
          <p:cNvSpPr>
            <a:spLocks noGrp="1"/>
          </p:cNvSpPr>
          <p:nvPr>
            <p:ph sz="half" idx="1"/>
          </p:nvPr>
        </p:nvSpPr>
        <p:spPr/>
        <p:txBody>
          <a:bodyPr/>
          <a:lstStyle/>
          <a:p>
            <a:endParaRPr lang="nb-NO"/>
          </a:p>
        </p:txBody>
      </p:sp>
      <p:sp>
        <p:nvSpPr>
          <p:cNvPr id="5" name="Plassholder for media 4">
            <a:extLst>
              <a:ext uri="{FF2B5EF4-FFF2-40B4-BE49-F238E27FC236}">
                <a16:creationId xmlns:a16="http://schemas.microsoft.com/office/drawing/2014/main" id="{7807DB5B-BDAB-5A52-AC30-FA3B543EEC69}"/>
              </a:ext>
            </a:extLst>
          </p:cNvPr>
          <p:cNvSpPr>
            <a:spLocks noGrp="1"/>
          </p:cNvSpPr>
          <p:nvPr>
            <p:ph type="media" sz="quarter" idx="28"/>
          </p:nvPr>
        </p:nvSpPr>
        <p:spPr/>
        <p:txBody>
          <a:bodyPr/>
          <a:lstStyle/>
          <a:p>
            <a:endParaRPr lang="nb-NO" dirty="0"/>
          </a:p>
        </p:txBody>
      </p:sp>
      <p:sp>
        <p:nvSpPr>
          <p:cNvPr id="6" name="Plassholder for media 5">
            <a:extLst>
              <a:ext uri="{FF2B5EF4-FFF2-40B4-BE49-F238E27FC236}">
                <a16:creationId xmlns:a16="http://schemas.microsoft.com/office/drawing/2014/main" id="{97C830BC-1D49-A23B-A795-F43266F53BF1}"/>
              </a:ext>
            </a:extLst>
          </p:cNvPr>
          <p:cNvSpPr>
            <a:spLocks noGrp="1"/>
          </p:cNvSpPr>
          <p:nvPr>
            <p:ph type="media" sz="quarter" idx="30"/>
          </p:nvPr>
        </p:nvSpPr>
        <p:spPr/>
        <p:txBody>
          <a:bodyPr/>
          <a:lstStyle/>
          <a:p>
            <a:endParaRPr lang="nb-NO"/>
          </a:p>
        </p:txBody>
      </p:sp>
      <p:pic>
        <p:nvPicPr>
          <p:cNvPr id="7" name="Plassholder for innhold 7" descr="Et bilde som inneholder tekst, skjermbilde, Font, design&#10;&#10;KI-generert innhold kan være feil.">
            <a:extLst>
              <a:ext uri="{FF2B5EF4-FFF2-40B4-BE49-F238E27FC236}">
                <a16:creationId xmlns:a16="http://schemas.microsoft.com/office/drawing/2014/main" id="{E98E3A33-B3C8-283A-A5AD-C1F5C4264BCC}"/>
              </a:ext>
            </a:extLst>
          </p:cNvPr>
          <p:cNvPicPr>
            <a:picLocks noChangeAspect="1"/>
          </p:cNvPicPr>
          <p:nvPr/>
        </p:nvPicPr>
        <p:blipFill>
          <a:blip r:embed="rId3">
            <a:extLst>
              <a:ext uri="{28A0092B-C50C-407E-A947-70E740481C1C}">
                <a14:useLocalDpi xmlns:a14="http://schemas.microsoft.com/office/drawing/2010/main" val="0"/>
              </a:ext>
            </a:extLst>
          </a:blip>
          <a:srcRect t="27446" r="49209"/>
          <a:stretch/>
        </p:blipFill>
        <p:spPr>
          <a:xfrm>
            <a:off x="1314000" y="1433563"/>
            <a:ext cx="3853712" cy="3908425"/>
          </a:xfrm>
          <a:prstGeom prst="rect">
            <a:avLst/>
          </a:prstGeom>
        </p:spPr>
      </p:pic>
    </p:spTree>
    <p:extLst>
      <p:ext uri="{BB962C8B-B14F-4D97-AF65-F5344CB8AC3E}">
        <p14:creationId xmlns:p14="http://schemas.microsoft.com/office/powerpoint/2010/main" val="59908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DF414-3CFC-C223-7063-2546A566F2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648C96C-DFF3-BD04-C139-CB0C19DE52C5}"/>
              </a:ext>
            </a:extLst>
          </p:cNvPr>
          <p:cNvSpPr>
            <a:spLocks noGrp="1"/>
          </p:cNvSpPr>
          <p:nvPr>
            <p:ph type="title"/>
          </p:nvPr>
        </p:nvSpPr>
        <p:spPr/>
        <p:txBody>
          <a:bodyPr/>
          <a:lstStyle/>
          <a:p>
            <a:r>
              <a:rPr lang="nb-NO" dirty="0"/>
              <a:t>1) Kriterier for prioritering</a:t>
            </a:r>
          </a:p>
        </p:txBody>
      </p:sp>
      <p:sp>
        <p:nvSpPr>
          <p:cNvPr id="4" name="Plassholder for media 3">
            <a:extLst>
              <a:ext uri="{FF2B5EF4-FFF2-40B4-BE49-F238E27FC236}">
                <a16:creationId xmlns:a16="http://schemas.microsoft.com/office/drawing/2014/main" id="{38E1BE97-54BF-9F11-E383-28690572B97E}"/>
              </a:ext>
            </a:extLst>
          </p:cNvPr>
          <p:cNvSpPr>
            <a:spLocks noGrp="1"/>
          </p:cNvSpPr>
          <p:nvPr>
            <p:ph type="media" sz="quarter" idx="28"/>
          </p:nvPr>
        </p:nvSpPr>
        <p:spPr/>
        <p:txBody>
          <a:bodyPr/>
          <a:lstStyle/>
          <a:p>
            <a:endParaRPr lang="nb-NO"/>
          </a:p>
        </p:txBody>
      </p:sp>
      <p:sp>
        <p:nvSpPr>
          <p:cNvPr id="5" name="Plassholder for media 4">
            <a:extLst>
              <a:ext uri="{FF2B5EF4-FFF2-40B4-BE49-F238E27FC236}">
                <a16:creationId xmlns:a16="http://schemas.microsoft.com/office/drawing/2014/main" id="{A034915E-087B-D720-7438-341A7D021BC3}"/>
              </a:ext>
            </a:extLst>
          </p:cNvPr>
          <p:cNvSpPr>
            <a:spLocks noGrp="1"/>
          </p:cNvSpPr>
          <p:nvPr>
            <p:ph type="media" sz="quarter" idx="30"/>
          </p:nvPr>
        </p:nvSpPr>
        <p:spPr/>
        <p:txBody>
          <a:bodyPr/>
          <a:lstStyle/>
          <a:p>
            <a:endParaRPr lang="nb-NO"/>
          </a:p>
        </p:txBody>
      </p:sp>
      <p:pic>
        <p:nvPicPr>
          <p:cNvPr id="3" name="Plassholder for innhold 7" descr="Et bilde som inneholder tekst, skjermbilde, Font, design">
            <a:extLst>
              <a:ext uri="{FF2B5EF4-FFF2-40B4-BE49-F238E27FC236}">
                <a16:creationId xmlns:a16="http://schemas.microsoft.com/office/drawing/2014/main" id="{7FD9B826-E29D-E711-DB80-E4A987E98059}"/>
              </a:ext>
            </a:extLst>
          </p:cNvPr>
          <p:cNvPicPr>
            <a:picLocks noChangeAspect="1"/>
          </p:cNvPicPr>
          <p:nvPr/>
        </p:nvPicPr>
        <p:blipFill>
          <a:blip r:embed="rId3">
            <a:extLst>
              <a:ext uri="{28A0092B-C50C-407E-A947-70E740481C1C}">
                <a14:useLocalDpi xmlns:a14="http://schemas.microsoft.com/office/drawing/2010/main" val="0"/>
              </a:ext>
            </a:extLst>
          </a:blip>
          <a:srcRect t="27446"/>
          <a:stretch/>
        </p:blipFill>
        <p:spPr>
          <a:xfrm>
            <a:off x="1314000" y="1421531"/>
            <a:ext cx="7586828" cy="3907725"/>
          </a:xfrm>
          <a:prstGeom prst="rect">
            <a:avLst/>
          </a:prstGeom>
        </p:spPr>
      </p:pic>
      <p:sp>
        <p:nvSpPr>
          <p:cNvPr id="8" name="Plassholder for innhold 7">
            <a:extLst>
              <a:ext uri="{FF2B5EF4-FFF2-40B4-BE49-F238E27FC236}">
                <a16:creationId xmlns:a16="http://schemas.microsoft.com/office/drawing/2014/main" id="{358C1CDB-F027-DF14-3FCB-BCAFD9737016}"/>
              </a:ext>
            </a:extLst>
          </p:cNvPr>
          <p:cNvSpPr>
            <a:spLocks noGrp="1"/>
          </p:cNvSpPr>
          <p:nvPr>
            <p:ph idx="1"/>
          </p:nvPr>
        </p:nvSpPr>
        <p:spPr/>
        <p:txBody>
          <a:bodyPr/>
          <a:lstStyle/>
          <a:p>
            <a:endParaRPr lang="nb-NO" dirty="0"/>
          </a:p>
        </p:txBody>
      </p:sp>
    </p:spTree>
    <p:extLst>
      <p:ext uri="{BB962C8B-B14F-4D97-AF65-F5344CB8AC3E}">
        <p14:creationId xmlns:p14="http://schemas.microsoft.com/office/powerpoint/2010/main" val="427505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26681B-EC04-C86F-14C4-ED568F33C1C6}"/>
              </a:ext>
            </a:extLst>
          </p:cNvPr>
          <p:cNvSpPr>
            <a:spLocks noGrp="1"/>
          </p:cNvSpPr>
          <p:nvPr>
            <p:ph type="title"/>
          </p:nvPr>
        </p:nvSpPr>
        <p:spPr/>
        <p:txBody>
          <a:bodyPr/>
          <a:lstStyle/>
          <a:p>
            <a:endParaRPr lang="nb-NO"/>
          </a:p>
        </p:txBody>
      </p:sp>
      <p:sp>
        <p:nvSpPr>
          <p:cNvPr id="4" name="Plassholder for media 3">
            <a:extLst>
              <a:ext uri="{FF2B5EF4-FFF2-40B4-BE49-F238E27FC236}">
                <a16:creationId xmlns:a16="http://schemas.microsoft.com/office/drawing/2014/main" id="{119D2AD2-1D8F-A13E-BF43-BB043B84F19C}"/>
              </a:ext>
            </a:extLst>
          </p:cNvPr>
          <p:cNvSpPr>
            <a:spLocks noGrp="1"/>
          </p:cNvSpPr>
          <p:nvPr>
            <p:ph type="media" sz="quarter" idx="28"/>
          </p:nvPr>
        </p:nvSpPr>
        <p:spPr/>
        <p:txBody>
          <a:bodyPr/>
          <a:lstStyle/>
          <a:p>
            <a:endParaRPr lang="nb-NO"/>
          </a:p>
        </p:txBody>
      </p:sp>
      <p:sp>
        <p:nvSpPr>
          <p:cNvPr id="5" name="Plassholder for media 4">
            <a:extLst>
              <a:ext uri="{FF2B5EF4-FFF2-40B4-BE49-F238E27FC236}">
                <a16:creationId xmlns:a16="http://schemas.microsoft.com/office/drawing/2014/main" id="{FF27F2DA-4B68-0DB2-8A2D-D5AED1E872C7}"/>
              </a:ext>
            </a:extLst>
          </p:cNvPr>
          <p:cNvSpPr>
            <a:spLocks noGrp="1"/>
          </p:cNvSpPr>
          <p:nvPr>
            <p:ph type="media" sz="quarter" idx="30"/>
          </p:nvPr>
        </p:nvSpPr>
        <p:spPr/>
        <p:txBody>
          <a:bodyPr/>
          <a:lstStyle/>
          <a:p>
            <a:endParaRPr lang="nb-NO"/>
          </a:p>
        </p:txBody>
      </p:sp>
      <p:pic>
        <p:nvPicPr>
          <p:cNvPr id="6" name="Plassholder for innhold 4" descr="Et bilde som inneholder tekst, skjermbilde, Font, nummer">
            <a:extLst>
              <a:ext uri="{FF2B5EF4-FFF2-40B4-BE49-F238E27FC236}">
                <a16:creationId xmlns:a16="http://schemas.microsoft.com/office/drawing/2014/main" id="{9F9F63C4-A3CA-D1C9-6BBE-17165D3F87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4450" y="1658289"/>
            <a:ext cx="7569200" cy="3614447"/>
          </a:xfrm>
        </p:spPr>
      </p:pic>
    </p:spTree>
    <p:extLst>
      <p:ext uri="{BB962C8B-B14F-4D97-AF65-F5344CB8AC3E}">
        <p14:creationId xmlns:p14="http://schemas.microsoft.com/office/powerpoint/2010/main" val="191951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2DA6BE-DF47-2360-9F13-B4D736453979}"/>
              </a:ext>
            </a:extLst>
          </p:cNvPr>
          <p:cNvSpPr>
            <a:spLocks noGrp="1"/>
          </p:cNvSpPr>
          <p:nvPr>
            <p:ph type="title"/>
          </p:nvPr>
        </p:nvSpPr>
        <p:spPr>
          <a:xfrm>
            <a:off x="793662" y="386930"/>
            <a:ext cx="10066122" cy="984670"/>
          </a:xfrm>
        </p:spPr>
        <p:txBody>
          <a:bodyPr vert="horz" lIns="91440" tIns="45720" rIns="91440" bIns="45720" rtlCol="0" anchor="b">
            <a:normAutofit fontScale="90000"/>
          </a:bodyPr>
          <a:lstStyle/>
          <a:p>
            <a:pPr algn="ctr"/>
            <a:r>
              <a:rPr lang="en-US" sz="6000" dirty="0" err="1">
                <a:solidFill>
                  <a:schemeClr val="tx1"/>
                </a:solidFill>
                <a:latin typeface="+mj-lt"/>
                <a:ea typeface="+mj-ea"/>
                <a:cs typeface="+mj-cs"/>
              </a:rPr>
              <a:t>F</a:t>
            </a:r>
            <a:r>
              <a:rPr lang="en-US" sz="4400" kern="1200" dirty="0" err="1">
                <a:solidFill>
                  <a:schemeClr val="tx1"/>
                </a:solidFill>
                <a:latin typeface="+mj-lt"/>
                <a:ea typeface="+mj-ea"/>
                <a:cs typeface="+mj-cs"/>
              </a:rPr>
              <a:t>ør</a:t>
            </a:r>
            <a:r>
              <a:rPr lang="en-US" sz="4400" kern="1200" dirty="0">
                <a:solidFill>
                  <a:schemeClr val="tx1"/>
                </a:solidFill>
                <a:latin typeface="+mj-lt"/>
                <a:ea typeface="+mj-ea"/>
                <a:cs typeface="+mj-cs"/>
              </a:rPr>
              <a:t> 1. </a:t>
            </a:r>
            <a:r>
              <a:rPr lang="en-US" sz="4400" kern="1200" dirty="0" err="1">
                <a:solidFill>
                  <a:schemeClr val="tx1"/>
                </a:solidFill>
                <a:latin typeface="+mj-lt"/>
                <a:ea typeface="+mj-ea"/>
                <a:cs typeface="+mj-cs"/>
              </a:rPr>
              <a:t>verdenskrig</a:t>
            </a:r>
            <a:endParaRPr lang="en-US" sz="4400" kern="1200" dirty="0">
              <a:solidFill>
                <a:schemeClr val="tx1"/>
              </a:solidFill>
              <a:latin typeface="+mj-lt"/>
              <a:ea typeface="+mj-ea"/>
              <a:cs typeface="+mj-cs"/>
            </a:endParaRPr>
          </a:p>
        </p:txBody>
      </p:sp>
      <p:sp>
        <p:nvSpPr>
          <p:cNvPr id="3" name="Plassholder for innhold 2">
            <a:extLst>
              <a:ext uri="{FF2B5EF4-FFF2-40B4-BE49-F238E27FC236}">
                <a16:creationId xmlns:a16="http://schemas.microsoft.com/office/drawing/2014/main" id="{E549A518-C885-9A2A-6C2E-2ECD823C20A8}"/>
              </a:ext>
            </a:extLst>
          </p:cNvPr>
          <p:cNvSpPr>
            <a:spLocks noGrp="1"/>
          </p:cNvSpPr>
          <p:nvPr>
            <p:ph sz="half" idx="1"/>
          </p:nvPr>
        </p:nvSpPr>
        <p:spPr>
          <a:xfrm>
            <a:off x="793661" y="1981200"/>
            <a:ext cx="4530898" cy="4257759"/>
          </a:xfrm>
        </p:spPr>
        <p:txBody>
          <a:bodyPr vert="horz" lIns="91440" tIns="45720" rIns="91440" bIns="45720" rtlCol="0" anchor="ctr">
            <a:normAutofit/>
          </a:bodyPr>
          <a:lstStyle/>
          <a:p>
            <a:pPr>
              <a:buFontTx/>
              <a:buChar char="-"/>
            </a:pPr>
            <a:r>
              <a:rPr lang="en-US" sz="2800" dirty="0" err="1">
                <a:solidFill>
                  <a:schemeClr val="tx1"/>
                </a:solidFill>
              </a:rPr>
              <a:t>Isolasjon</a:t>
            </a:r>
            <a:r>
              <a:rPr lang="en-US" sz="2800" dirty="0">
                <a:solidFill>
                  <a:schemeClr val="tx1"/>
                </a:solidFill>
              </a:rPr>
              <a:t> av </a:t>
            </a:r>
            <a:r>
              <a:rPr lang="en-US" sz="2800" dirty="0" err="1">
                <a:solidFill>
                  <a:schemeClr val="tx1"/>
                </a:solidFill>
              </a:rPr>
              <a:t>syke</a:t>
            </a:r>
            <a:endParaRPr lang="en-US" sz="2800" dirty="0">
              <a:solidFill>
                <a:schemeClr val="tx1"/>
              </a:solidFill>
            </a:endParaRPr>
          </a:p>
          <a:p>
            <a:pPr>
              <a:buFontTx/>
              <a:buChar char="-"/>
            </a:pPr>
            <a:r>
              <a:rPr lang="en-US" sz="2800" dirty="0" err="1">
                <a:solidFill>
                  <a:schemeClr val="tx1"/>
                </a:solidFill>
              </a:rPr>
              <a:t>Karantene</a:t>
            </a:r>
            <a:r>
              <a:rPr lang="en-US" sz="2800" dirty="0">
                <a:solidFill>
                  <a:schemeClr val="tx1"/>
                </a:solidFill>
              </a:rPr>
              <a:t> for skip</a:t>
            </a:r>
          </a:p>
          <a:p>
            <a:pPr>
              <a:buFontTx/>
              <a:buChar char="-"/>
            </a:pPr>
            <a:r>
              <a:rPr lang="en-US" sz="2800" dirty="0" err="1">
                <a:solidFill>
                  <a:schemeClr val="tx1"/>
                </a:solidFill>
              </a:rPr>
              <a:t>Restriksjoner</a:t>
            </a:r>
            <a:r>
              <a:rPr lang="en-US" sz="2800" dirty="0">
                <a:solidFill>
                  <a:schemeClr val="tx1"/>
                </a:solidFill>
              </a:rPr>
              <a:t> </a:t>
            </a:r>
            <a:r>
              <a:rPr lang="en-US" sz="2800" dirty="0" err="1">
                <a:solidFill>
                  <a:schemeClr val="tx1"/>
                </a:solidFill>
              </a:rPr>
              <a:t>på</a:t>
            </a:r>
            <a:r>
              <a:rPr lang="en-US" sz="2800" dirty="0">
                <a:solidFill>
                  <a:schemeClr val="tx1"/>
                </a:solidFill>
              </a:rPr>
              <a:t> </a:t>
            </a:r>
            <a:r>
              <a:rPr lang="en-US" sz="2800" dirty="0" err="1">
                <a:solidFill>
                  <a:schemeClr val="tx1"/>
                </a:solidFill>
              </a:rPr>
              <a:t>reiser</a:t>
            </a:r>
            <a:endParaRPr lang="en-US" sz="2800" dirty="0">
              <a:solidFill>
                <a:schemeClr val="tx1"/>
              </a:solidFill>
            </a:endParaRPr>
          </a:p>
          <a:p>
            <a:endParaRPr lang="en-US" sz="2000" dirty="0"/>
          </a:p>
        </p:txBody>
      </p:sp>
      <p:pic>
        <p:nvPicPr>
          <p:cNvPr id="5122" name="Picture 2" descr="Kolera og karantene i Kristiansand | Tidsskrift for Den norske legeforening">
            <a:extLst>
              <a:ext uri="{FF2B5EF4-FFF2-40B4-BE49-F238E27FC236}">
                <a16:creationId xmlns:a16="http://schemas.microsoft.com/office/drawing/2014/main" id="{DCB089FE-7970-7AB8-E2C2-B733867FEF6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13102" y="2148840"/>
            <a:ext cx="6048708" cy="3817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Plassholder for dato 4">
            <a:extLst>
              <a:ext uri="{FF2B5EF4-FFF2-40B4-BE49-F238E27FC236}">
                <a16:creationId xmlns:a16="http://schemas.microsoft.com/office/drawing/2014/main" id="{028F922F-D526-B8D8-667D-5F68DD2679EE}"/>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pPr>
            <a:fld id="{BA72FEE8-C6C9-44E3-86E2-5E96F41BD803}" type="datetime1">
              <a:rPr lang="en-US" smtClean="0"/>
              <a:pPr>
                <a:spcAft>
                  <a:spcPts val="600"/>
                </a:spcAft>
              </a:pPr>
              <a:t>10/20/2025</a:t>
            </a:fld>
            <a:endParaRPr lang="en-US"/>
          </a:p>
        </p:txBody>
      </p:sp>
      <p:sp>
        <p:nvSpPr>
          <p:cNvPr id="6" name="Plassholder for bunntekst 5">
            <a:extLst>
              <a:ext uri="{FF2B5EF4-FFF2-40B4-BE49-F238E27FC236}">
                <a16:creationId xmlns:a16="http://schemas.microsoft.com/office/drawing/2014/main" id="{C6DB2A81-984A-BACA-113C-1DF4BAA06618}"/>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dirty="0" err="1">
                <a:solidFill>
                  <a:schemeClr val="tx1">
                    <a:tint val="75000"/>
                  </a:schemeClr>
                </a:solidFill>
                <a:latin typeface="+mn-lt"/>
                <a:ea typeface="+mn-ea"/>
                <a:cs typeface="+mn-cs"/>
              </a:rPr>
              <a:t>Prioriteringsutvalget</a:t>
            </a:r>
            <a:r>
              <a:rPr lang="en-US" kern="1200" dirty="0">
                <a:solidFill>
                  <a:schemeClr val="tx1">
                    <a:tint val="75000"/>
                  </a:schemeClr>
                </a:solidFill>
                <a:latin typeface="+mn-lt"/>
                <a:ea typeface="+mn-ea"/>
                <a:cs typeface="+mn-cs"/>
              </a:rPr>
              <a:t> - </a:t>
            </a:r>
            <a:r>
              <a:rPr lang="en-US" kern="1200" dirty="0" err="1">
                <a:solidFill>
                  <a:schemeClr val="tx1">
                    <a:tint val="75000"/>
                  </a:schemeClr>
                </a:solidFill>
                <a:latin typeface="+mn-lt"/>
                <a:ea typeface="+mn-ea"/>
                <a:cs typeface="+mn-cs"/>
              </a:rPr>
              <a:t>folkehelse</a:t>
            </a:r>
            <a:endParaRPr lang="en-US"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743274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D1BE2A-D6E9-26F4-74DE-DD0E9B98C033}"/>
              </a:ext>
            </a:extLst>
          </p:cNvPr>
          <p:cNvSpPr>
            <a:spLocks noGrp="1"/>
          </p:cNvSpPr>
          <p:nvPr>
            <p:ph type="title"/>
          </p:nvPr>
        </p:nvSpPr>
        <p:spPr/>
        <p:txBody>
          <a:bodyPr/>
          <a:lstStyle/>
          <a:p>
            <a:r>
              <a:rPr lang="nb-NO" dirty="0"/>
              <a:t>2) Ny og bedre tilpasset kunnskap</a:t>
            </a:r>
          </a:p>
        </p:txBody>
      </p:sp>
      <p:sp>
        <p:nvSpPr>
          <p:cNvPr id="3" name="Plassholder for innhold 2">
            <a:extLst>
              <a:ext uri="{FF2B5EF4-FFF2-40B4-BE49-F238E27FC236}">
                <a16:creationId xmlns:a16="http://schemas.microsoft.com/office/drawing/2014/main" id="{8BA1B4A2-9056-A102-5FC6-6D955D84FEFF}"/>
              </a:ext>
            </a:extLst>
          </p:cNvPr>
          <p:cNvSpPr>
            <a:spLocks noGrp="1"/>
          </p:cNvSpPr>
          <p:nvPr>
            <p:ph idx="1"/>
          </p:nvPr>
        </p:nvSpPr>
        <p:spPr>
          <a:xfrm>
            <a:off x="1314000" y="1512000"/>
            <a:ext cx="8179624" cy="3907725"/>
          </a:xfrm>
        </p:spPr>
        <p:txBody>
          <a:bodyPr/>
          <a:lstStyle/>
          <a:p>
            <a:r>
              <a:rPr lang="nb-NO" dirty="0"/>
              <a:t>Styrke kunnskap om effekt av folkehelsetiltak</a:t>
            </a:r>
          </a:p>
          <a:p>
            <a:pPr lvl="1"/>
            <a:r>
              <a:rPr lang="nb-NO" dirty="0"/>
              <a:t>Strategisk satsing for å bygge opp sterke forskningsmiljø</a:t>
            </a:r>
          </a:p>
          <a:p>
            <a:r>
              <a:rPr lang="nb-NO" dirty="0"/>
              <a:t>Utvide perspektivet på kunnskap </a:t>
            </a:r>
          </a:p>
          <a:p>
            <a:pPr lvl="1"/>
            <a:r>
              <a:rPr lang="nb-NO" dirty="0"/>
              <a:t>større vekt på forsøk</a:t>
            </a:r>
          </a:p>
          <a:p>
            <a:pPr lvl="1"/>
            <a:r>
              <a:rPr lang="nb-NO" dirty="0"/>
              <a:t>bruke metoder og effektmål tilpasset folkehelsetiltak</a:t>
            </a:r>
          </a:p>
          <a:p>
            <a:r>
              <a:rPr lang="nb-NO" dirty="0"/>
              <a:t>Forenkle tilgang til helsedata</a:t>
            </a:r>
          </a:p>
          <a:p>
            <a:r>
              <a:rPr lang="nb-NO" dirty="0"/>
              <a:t>Forbedre datagrunnlaget</a:t>
            </a:r>
          </a:p>
          <a:p>
            <a:r>
              <a:rPr lang="nb-NO" dirty="0"/>
              <a:t>Forutsigbar finansiering av befolkningsundersøkelsene</a:t>
            </a:r>
          </a:p>
        </p:txBody>
      </p:sp>
      <p:sp>
        <p:nvSpPr>
          <p:cNvPr id="4" name="Plassholder for media 3">
            <a:extLst>
              <a:ext uri="{FF2B5EF4-FFF2-40B4-BE49-F238E27FC236}">
                <a16:creationId xmlns:a16="http://schemas.microsoft.com/office/drawing/2014/main" id="{482EB908-EDEB-96C2-48AA-AC95C98DDA85}"/>
              </a:ext>
            </a:extLst>
          </p:cNvPr>
          <p:cNvSpPr>
            <a:spLocks noGrp="1"/>
          </p:cNvSpPr>
          <p:nvPr>
            <p:ph type="media" sz="quarter" idx="28"/>
          </p:nvPr>
        </p:nvSpPr>
        <p:spPr/>
        <p:txBody>
          <a:bodyPr/>
          <a:lstStyle/>
          <a:p>
            <a:endParaRPr lang="nb-NO" dirty="0"/>
          </a:p>
        </p:txBody>
      </p:sp>
      <p:sp>
        <p:nvSpPr>
          <p:cNvPr id="5" name="Plassholder for media 4">
            <a:extLst>
              <a:ext uri="{FF2B5EF4-FFF2-40B4-BE49-F238E27FC236}">
                <a16:creationId xmlns:a16="http://schemas.microsoft.com/office/drawing/2014/main" id="{DA6BF316-6100-6945-0E3D-2566E4657418}"/>
              </a:ext>
            </a:extLst>
          </p:cNvPr>
          <p:cNvSpPr>
            <a:spLocks noGrp="1"/>
          </p:cNvSpPr>
          <p:nvPr>
            <p:ph type="media" sz="quarter" idx="30"/>
          </p:nvPr>
        </p:nvSpPr>
        <p:spPr/>
        <p:txBody>
          <a:bodyPr/>
          <a:lstStyle/>
          <a:p>
            <a:endParaRPr lang="nb-NO"/>
          </a:p>
        </p:txBody>
      </p:sp>
    </p:spTree>
    <p:extLst>
      <p:ext uri="{BB962C8B-B14F-4D97-AF65-F5344CB8AC3E}">
        <p14:creationId xmlns:p14="http://schemas.microsoft.com/office/powerpoint/2010/main" val="365615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691EF6-BDFE-4DF8-24BD-1E0FC82B8A06}"/>
              </a:ext>
            </a:extLst>
          </p:cNvPr>
          <p:cNvSpPr>
            <a:spLocks noGrp="1"/>
          </p:cNvSpPr>
          <p:nvPr>
            <p:ph type="title"/>
          </p:nvPr>
        </p:nvSpPr>
        <p:spPr/>
        <p:txBody>
          <a:bodyPr/>
          <a:lstStyle/>
          <a:p>
            <a:pPr algn="ctr"/>
            <a:r>
              <a:rPr lang="nb-NO" b="1" dirty="0"/>
              <a:t>Klargjøre kunnskapsgrunnlag</a:t>
            </a:r>
          </a:p>
        </p:txBody>
      </p:sp>
      <p:sp>
        <p:nvSpPr>
          <p:cNvPr id="3" name="Plassholder for innhold 2">
            <a:extLst>
              <a:ext uri="{FF2B5EF4-FFF2-40B4-BE49-F238E27FC236}">
                <a16:creationId xmlns:a16="http://schemas.microsoft.com/office/drawing/2014/main" id="{144CB888-6696-632C-3DF0-ECBD23F639D9}"/>
              </a:ext>
            </a:extLst>
          </p:cNvPr>
          <p:cNvSpPr>
            <a:spLocks noGrp="1"/>
          </p:cNvSpPr>
          <p:nvPr>
            <p:ph sz="half" idx="1"/>
          </p:nvPr>
        </p:nvSpPr>
        <p:spPr>
          <a:xfrm>
            <a:off x="838199" y="1815148"/>
            <a:ext cx="10427564" cy="2419501"/>
          </a:xfrm>
        </p:spPr>
        <p:txBody>
          <a:bodyPr>
            <a:normAutofit fontScale="85000" lnSpcReduction="10000"/>
          </a:bodyPr>
          <a:lstStyle/>
          <a:p>
            <a:pPr marL="628650" lvl="1" indent="-171450">
              <a:buFontTx/>
              <a:buChar char="-"/>
            </a:pPr>
            <a:r>
              <a:rPr lang="nb-NO" sz="3200" dirty="0"/>
              <a:t>Hva er tilstrekkelig kunnskapsgrunnlag?</a:t>
            </a:r>
          </a:p>
          <a:p>
            <a:pPr marL="628650" lvl="1" indent="-171450">
              <a:buFontTx/>
              <a:buChar char="-"/>
            </a:pPr>
            <a:r>
              <a:rPr lang="nb-NO" sz="3200" dirty="0"/>
              <a:t>Hvordan styrke kunnskapsgrunnlaget?</a:t>
            </a:r>
          </a:p>
          <a:p>
            <a:pPr marL="628650" lvl="1" indent="-171450">
              <a:buFontTx/>
              <a:buChar char="-"/>
            </a:pPr>
            <a:r>
              <a:rPr lang="nb-NO" sz="3200" dirty="0"/>
              <a:t>Hvordan sørge for at kunnskapen tas i bruk?</a:t>
            </a:r>
          </a:p>
          <a:p>
            <a:pPr marL="628650" lvl="1" indent="-171450">
              <a:buFontTx/>
              <a:buChar char="-"/>
            </a:pPr>
            <a:endParaRPr lang="nb-NO" sz="3200" dirty="0"/>
          </a:p>
          <a:p>
            <a:pPr marL="457200" lvl="1" indent="0" algn="ctr">
              <a:buNone/>
            </a:pPr>
            <a:r>
              <a:rPr lang="nb-NO" sz="3200" b="1" dirty="0"/>
              <a:t>Eks.: </a:t>
            </a:r>
            <a:r>
              <a:rPr lang="nb-NO" sz="2800" b="1" dirty="0"/>
              <a:t>Etablering av turløype / Mulighet for trening i arbeidstiden</a:t>
            </a:r>
          </a:p>
          <a:p>
            <a:endParaRPr lang="nb-NO" dirty="0"/>
          </a:p>
        </p:txBody>
      </p:sp>
      <p:graphicFrame>
        <p:nvGraphicFramePr>
          <p:cNvPr id="8" name="Plassholder for innhold 7">
            <a:extLst>
              <a:ext uri="{FF2B5EF4-FFF2-40B4-BE49-F238E27FC236}">
                <a16:creationId xmlns:a16="http://schemas.microsoft.com/office/drawing/2014/main" id="{F6BB6A5C-ACB9-259A-79D2-27E753ECDCB8}"/>
              </a:ext>
            </a:extLst>
          </p:cNvPr>
          <p:cNvGraphicFramePr>
            <a:graphicFrameLocks noGrp="1"/>
          </p:cNvGraphicFramePr>
          <p:nvPr>
            <p:ph sz="half" idx="2"/>
          </p:nvPr>
        </p:nvGraphicFramePr>
        <p:xfrm>
          <a:off x="1429305" y="4030462"/>
          <a:ext cx="9924495" cy="2006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ssholder for dato 4">
            <a:extLst>
              <a:ext uri="{FF2B5EF4-FFF2-40B4-BE49-F238E27FC236}">
                <a16:creationId xmlns:a16="http://schemas.microsoft.com/office/drawing/2014/main" id="{5B4A3637-7A45-E2C1-940B-014A6375AE5E}"/>
              </a:ext>
            </a:extLst>
          </p:cNvPr>
          <p:cNvSpPr>
            <a:spLocks noGrp="1"/>
          </p:cNvSpPr>
          <p:nvPr>
            <p:ph type="dt" sz="half" idx="10"/>
          </p:nvPr>
        </p:nvSpPr>
        <p:spPr>
          <a:xfrm>
            <a:off x="838199" y="6356350"/>
            <a:ext cx="2743200" cy="365125"/>
          </a:xfrm>
        </p:spPr>
        <p:txBody>
          <a:bodyPr/>
          <a:lstStyle/>
          <a:p>
            <a:fld id="{BA72FEE8-C6C9-44E3-86E2-5E96F41BD803}" type="datetime1">
              <a:rPr lang="nb-NO" smtClean="0"/>
              <a:t>20.10.2025</a:t>
            </a:fld>
            <a:endParaRPr lang="nb-NO"/>
          </a:p>
        </p:txBody>
      </p:sp>
      <p:sp>
        <p:nvSpPr>
          <p:cNvPr id="6" name="Plassholder for bunntekst 5">
            <a:extLst>
              <a:ext uri="{FF2B5EF4-FFF2-40B4-BE49-F238E27FC236}">
                <a16:creationId xmlns:a16="http://schemas.microsoft.com/office/drawing/2014/main" id="{AD0BCAC4-AB2C-DA66-9A39-2E4BF6E9A6BA}"/>
              </a:ext>
            </a:extLst>
          </p:cNvPr>
          <p:cNvSpPr>
            <a:spLocks noGrp="1"/>
          </p:cNvSpPr>
          <p:nvPr>
            <p:ph type="ftr" sz="quarter" idx="11"/>
          </p:nvPr>
        </p:nvSpPr>
        <p:spPr/>
        <p:txBody>
          <a:bodyPr/>
          <a:lstStyle/>
          <a:p>
            <a:r>
              <a:rPr lang="nb-NO"/>
              <a:t>Prioriteringsutvalget - folkehelse</a:t>
            </a:r>
          </a:p>
        </p:txBody>
      </p:sp>
    </p:spTree>
    <p:extLst>
      <p:ext uri="{BB962C8B-B14F-4D97-AF65-F5344CB8AC3E}">
        <p14:creationId xmlns:p14="http://schemas.microsoft.com/office/powerpoint/2010/main" val="4021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5C6031ED-39DA-4753-BAC3-5380021E4C6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022DBED3-CCB7-4B06-ACE5-9700F029826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BC5B236A-3FFC-40A8-95EE-06569981B0A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82CE6054-5D30-4195-B2BA-06895697680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C761AAFF-B441-4D4D-81E2-9EC1FEB4919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35349949-F115-4FD3-BB2A-9D96F1038B8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752405B5-FD3A-438A-807C-D37DF6121C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1E5C02-60B3-98D5-3D23-89717347EC63}"/>
              </a:ext>
            </a:extLst>
          </p:cNvPr>
          <p:cNvSpPr>
            <a:spLocks noGrp="1"/>
          </p:cNvSpPr>
          <p:nvPr>
            <p:ph type="title"/>
          </p:nvPr>
        </p:nvSpPr>
        <p:spPr/>
        <p:txBody>
          <a:bodyPr/>
          <a:lstStyle/>
          <a:p>
            <a:r>
              <a:rPr lang="nb-NO" dirty="0"/>
              <a:t>3) Operativ støtte til kommunene</a:t>
            </a:r>
          </a:p>
        </p:txBody>
      </p:sp>
      <p:sp>
        <p:nvSpPr>
          <p:cNvPr id="3" name="Plassholder for innhold 2">
            <a:extLst>
              <a:ext uri="{FF2B5EF4-FFF2-40B4-BE49-F238E27FC236}">
                <a16:creationId xmlns:a16="http://schemas.microsoft.com/office/drawing/2014/main" id="{F773B393-74C4-9F39-B5A5-A654677E8C63}"/>
              </a:ext>
            </a:extLst>
          </p:cNvPr>
          <p:cNvSpPr>
            <a:spLocks noGrp="1"/>
          </p:cNvSpPr>
          <p:nvPr>
            <p:ph idx="1"/>
          </p:nvPr>
        </p:nvSpPr>
        <p:spPr>
          <a:xfrm>
            <a:off x="1314000" y="1512000"/>
            <a:ext cx="10022400" cy="3907725"/>
          </a:xfrm>
        </p:spPr>
        <p:txBody>
          <a:bodyPr/>
          <a:lstStyle/>
          <a:p>
            <a:r>
              <a:rPr lang="nb-NO" sz="2800" dirty="0"/>
              <a:t>Mer operativ kunnskaps- og beslutningstøtte til kommunene </a:t>
            </a:r>
          </a:p>
          <a:p>
            <a:r>
              <a:rPr lang="nb-NO" sz="2800" dirty="0"/>
              <a:t>Støtte til å identifisere utfordringer, prioritere og gjennomføre folkehelsetiltak</a:t>
            </a:r>
          </a:p>
          <a:p>
            <a:r>
              <a:rPr lang="nb-NO" sz="2800" dirty="0"/>
              <a:t>Erstatte smale tilskuddsordninger med bredere programmer</a:t>
            </a:r>
          </a:p>
          <a:p>
            <a:pPr lvl="1"/>
            <a:r>
              <a:rPr lang="nb-NO" sz="2400" dirty="0"/>
              <a:t>For eksempel rettet mot barn og unges oppvekstsvilkår</a:t>
            </a:r>
          </a:p>
        </p:txBody>
      </p:sp>
      <p:sp>
        <p:nvSpPr>
          <p:cNvPr id="4" name="Plassholder for media 3">
            <a:extLst>
              <a:ext uri="{FF2B5EF4-FFF2-40B4-BE49-F238E27FC236}">
                <a16:creationId xmlns:a16="http://schemas.microsoft.com/office/drawing/2014/main" id="{E90A4B6D-AD71-53D6-76D5-65ABF72ED4BC}"/>
              </a:ext>
            </a:extLst>
          </p:cNvPr>
          <p:cNvSpPr>
            <a:spLocks noGrp="1"/>
          </p:cNvSpPr>
          <p:nvPr>
            <p:ph type="media" sz="quarter" idx="28"/>
          </p:nvPr>
        </p:nvSpPr>
        <p:spPr/>
        <p:txBody>
          <a:bodyPr/>
          <a:lstStyle/>
          <a:p>
            <a:endParaRPr lang="nb-NO"/>
          </a:p>
        </p:txBody>
      </p:sp>
      <p:sp>
        <p:nvSpPr>
          <p:cNvPr id="5" name="Plassholder for media 4">
            <a:extLst>
              <a:ext uri="{FF2B5EF4-FFF2-40B4-BE49-F238E27FC236}">
                <a16:creationId xmlns:a16="http://schemas.microsoft.com/office/drawing/2014/main" id="{4BFC5957-32B3-DFED-0CBE-8AFB40E40263}"/>
              </a:ext>
            </a:extLst>
          </p:cNvPr>
          <p:cNvSpPr>
            <a:spLocks noGrp="1"/>
          </p:cNvSpPr>
          <p:nvPr>
            <p:ph type="media" sz="quarter" idx="30"/>
          </p:nvPr>
        </p:nvSpPr>
        <p:spPr/>
        <p:txBody>
          <a:bodyPr/>
          <a:lstStyle/>
          <a:p>
            <a:endParaRPr lang="nb-NO"/>
          </a:p>
        </p:txBody>
      </p:sp>
    </p:spTree>
    <p:extLst>
      <p:ext uri="{BB962C8B-B14F-4D97-AF65-F5344CB8AC3E}">
        <p14:creationId xmlns:p14="http://schemas.microsoft.com/office/powerpoint/2010/main" val="362212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CB59EF-0D76-46AE-E7C9-DCD2F8B61388}"/>
              </a:ext>
            </a:extLst>
          </p:cNvPr>
          <p:cNvSpPr>
            <a:spLocks noGrp="1"/>
          </p:cNvSpPr>
          <p:nvPr>
            <p:ph type="title"/>
          </p:nvPr>
        </p:nvSpPr>
        <p:spPr>
          <a:xfrm>
            <a:off x="1313999" y="108000"/>
            <a:ext cx="9188153" cy="1325563"/>
          </a:xfrm>
        </p:spPr>
        <p:txBody>
          <a:bodyPr/>
          <a:lstStyle/>
          <a:p>
            <a:r>
              <a:rPr lang="nb-NO" dirty="0"/>
              <a:t>4) Bedre nasjonale beslutningsprosesser</a:t>
            </a:r>
          </a:p>
        </p:txBody>
      </p:sp>
      <p:sp>
        <p:nvSpPr>
          <p:cNvPr id="3" name="Plassholder for innhold 2">
            <a:extLst>
              <a:ext uri="{FF2B5EF4-FFF2-40B4-BE49-F238E27FC236}">
                <a16:creationId xmlns:a16="http://schemas.microsoft.com/office/drawing/2014/main" id="{9696F95D-FD0C-918D-FD55-55B5DC2FB81D}"/>
              </a:ext>
            </a:extLst>
          </p:cNvPr>
          <p:cNvSpPr>
            <a:spLocks noGrp="1"/>
          </p:cNvSpPr>
          <p:nvPr>
            <p:ph idx="1"/>
          </p:nvPr>
        </p:nvSpPr>
        <p:spPr>
          <a:xfrm>
            <a:off x="1314000" y="1512000"/>
            <a:ext cx="8824229" cy="3907725"/>
          </a:xfrm>
        </p:spPr>
        <p:txBody>
          <a:bodyPr/>
          <a:lstStyle/>
          <a:p>
            <a:r>
              <a:rPr lang="nb-NO" sz="2800" dirty="0"/>
              <a:t>Utvikle det systematiske folkehelsearbeidet videre</a:t>
            </a:r>
          </a:p>
          <a:p>
            <a:r>
              <a:rPr lang="nb-NO" sz="2800" dirty="0"/>
              <a:t>Mer strategisk innretning på stortingsmeldingene om folkehelse </a:t>
            </a:r>
          </a:p>
          <a:p>
            <a:r>
              <a:rPr lang="nb-NO" sz="2800" dirty="0"/>
              <a:t>Etterspørre tydeligere faglige anbefalinger fra Helsedirektoratet og Folkehelseinstituttet</a:t>
            </a:r>
          </a:p>
        </p:txBody>
      </p:sp>
      <p:sp>
        <p:nvSpPr>
          <p:cNvPr id="4" name="Plassholder for media 3">
            <a:extLst>
              <a:ext uri="{FF2B5EF4-FFF2-40B4-BE49-F238E27FC236}">
                <a16:creationId xmlns:a16="http://schemas.microsoft.com/office/drawing/2014/main" id="{D81F8444-AD0F-BB91-DFA0-9EF9078C099B}"/>
              </a:ext>
            </a:extLst>
          </p:cNvPr>
          <p:cNvSpPr>
            <a:spLocks noGrp="1"/>
          </p:cNvSpPr>
          <p:nvPr>
            <p:ph type="media" sz="quarter" idx="28"/>
          </p:nvPr>
        </p:nvSpPr>
        <p:spPr/>
        <p:txBody>
          <a:bodyPr/>
          <a:lstStyle/>
          <a:p>
            <a:endParaRPr lang="nb-NO" dirty="0"/>
          </a:p>
        </p:txBody>
      </p:sp>
      <p:sp>
        <p:nvSpPr>
          <p:cNvPr id="5" name="Plassholder for media 4">
            <a:extLst>
              <a:ext uri="{FF2B5EF4-FFF2-40B4-BE49-F238E27FC236}">
                <a16:creationId xmlns:a16="http://schemas.microsoft.com/office/drawing/2014/main" id="{3D8613EC-F603-C194-DB44-11090D1650A2}"/>
              </a:ext>
            </a:extLst>
          </p:cNvPr>
          <p:cNvSpPr>
            <a:spLocks noGrp="1"/>
          </p:cNvSpPr>
          <p:nvPr>
            <p:ph type="media" sz="quarter" idx="30"/>
          </p:nvPr>
        </p:nvSpPr>
        <p:spPr/>
        <p:txBody>
          <a:bodyPr/>
          <a:lstStyle/>
          <a:p>
            <a:endParaRPr lang="nb-NO"/>
          </a:p>
        </p:txBody>
      </p:sp>
    </p:spTree>
    <p:extLst>
      <p:ext uri="{BB962C8B-B14F-4D97-AF65-F5344CB8AC3E}">
        <p14:creationId xmlns:p14="http://schemas.microsoft.com/office/powerpoint/2010/main" val="20354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67761-CFD5-3775-4800-12439D7E16A4}"/>
            </a:ext>
          </a:extLst>
        </p:cNvPr>
        <p:cNvGrpSpPr/>
        <p:nvPr/>
      </p:nvGrpSpPr>
      <p:grpSpPr>
        <a:xfrm>
          <a:off x="0" y="0"/>
          <a:ext cx="0" cy="0"/>
          <a:chOff x="0" y="0"/>
          <a:chExt cx="0" cy="0"/>
        </a:xfrm>
      </p:grpSpPr>
      <p:pic>
        <p:nvPicPr>
          <p:cNvPr id="9" name="Plassholder for bilde 8" descr="Et bilde som inneholder tekst, skjermbilde, Font, diagram&#10;&#10;KI-generert innhold kan være feil.">
            <a:extLst>
              <a:ext uri="{FF2B5EF4-FFF2-40B4-BE49-F238E27FC236}">
                <a16:creationId xmlns:a16="http://schemas.microsoft.com/office/drawing/2014/main" id="{F14700F1-A646-7742-E82B-11DA43319AE4}"/>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61" r="61"/>
          <a:stretch/>
        </p:blipFill>
        <p:spPr/>
      </p:pic>
      <p:sp>
        <p:nvSpPr>
          <p:cNvPr id="6" name="Plassholder for media 5">
            <a:extLst>
              <a:ext uri="{FF2B5EF4-FFF2-40B4-BE49-F238E27FC236}">
                <a16:creationId xmlns:a16="http://schemas.microsoft.com/office/drawing/2014/main" id="{19C44B2D-557A-1200-5508-24C28FF29557}"/>
              </a:ext>
            </a:extLst>
          </p:cNvPr>
          <p:cNvSpPr>
            <a:spLocks noGrp="1"/>
          </p:cNvSpPr>
          <p:nvPr>
            <p:ph type="media" sz="quarter" idx="28"/>
          </p:nvPr>
        </p:nvSpPr>
        <p:spPr/>
        <p:txBody>
          <a:bodyPr/>
          <a:lstStyle/>
          <a:p>
            <a:endParaRPr lang="nb-NO" dirty="0"/>
          </a:p>
        </p:txBody>
      </p:sp>
      <p:sp>
        <p:nvSpPr>
          <p:cNvPr id="7" name="Plassholder for media 6">
            <a:extLst>
              <a:ext uri="{FF2B5EF4-FFF2-40B4-BE49-F238E27FC236}">
                <a16:creationId xmlns:a16="http://schemas.microsoft.com/office/drawing/2014/main" id="{DB6D38AD-7331-413B-39E3-0EC6C014A970}"/>
              </a:ext>
            </a:extLst>
          </p:cNvPr>
          <p:cNvSpPr>
            <a:spLocks noGrp="1"/>
          </p:cNvSpPr>
          <p:nvPr>
            <p:ph type="media" sz="quarter" idx="29"/>
          </p:nvPr>
        </p:nvSpPr>
        <p:spPr/>
        <p:txBody>
          <a:bodyPr/>
          <a:lstStyle/>
          <a:p>
            <a:endParaRPr lang="nb-NO"/>
          </a:p>
        </p:txBody>
      </p:sp>
      <p:sp>
        <p:nvSpPr>
          <p:cNvPr id="16" name="Tittel 1">
            <a:extLst>
              <a:ext uri="{FF2B5EF4-FFF2-40B4-BE49-F238E27FC236}">
                <a16:creationId xmlns:a16="http://schemas.microsoft.com/office/drawing/2014/main" id="{A428498F-AF94-096C-84FB-F18208A43640}"/>
              </a:ext>
            </a:extLst>
          </p:cNvPr>
          <p:cNvSpPr txBox="1">
            <a:spLocks/>
          </p:cNvSpPr>
          <p:nvPr/>
        </p:nvSpPr>
        <p:spPr>
          <a:xfrm>
            <a:off x="1296070" y="471442"/>
            <a:ext cx="10505966" cy="1325563"/>
          </a:xfrm>
          <a:prstGeom prst="rect">
            <a:avLst/>
          </a:prstGeom>
        </p:spPr>
        <p:txBody>
          <a:bodyPr/>
          <a:lstStyle>
            <a:lvl1pPr algn="l" defTabSz="914400" rtl="0" eaLnBrk="1" latinLnBrk="0" hangingPunct="1">
              <a:lnSpc>
                <a:spcPct val="100000"/>
              </a:lnSpc>
              <a:spcBef>
                <a:spcPct val="0"/>
              </a:spcBef>
              <a:buNone/>
              <a:defRPr sz="3600" kern="1200"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r>
              <a:rPr lang="nb-NO" dirty="0">
                <a:solidFill>
                  <a:schemeClr val="accent1">
                    <a:lumMod val="50000"/>
                  </a:schemeClr>
                </a:solidFill>
              </a:rPr>
              <a:t>Utvalgets mål</a:t>
            </a:r>
          </a:p>
        </p:txBody>
      </p:sp>
      <p:sp>
        <p:nvSpPr>
          <p:cNvPr id="17" name="Plassholder for innhold 2">
            <a:extLst>
              <a:ext uri="{FF2B5EF4-FFF2-40B4-BE49-F238E27FC236}">
                <a16:creationId xmlns:a16="http://schemas.microsoft.com/office/drawing/2014/main" id="{560F858C-2254-1036-8112-1615DFFC17F3}"/>
              </a:ext>
            </a:extLst>
          </p:cNvPr>
          <p:cNvSpPr txBox="1">
            <a:spLocks/>
          </p:cNvSpPr>
          <p:nvPr/>
        </p:nvSpPr>
        <p:spPr>
          <a:xfrm>
            <a:off x="1314000" y="1512000"/>
            <a:ext cx="6252211" cy="390772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solidFill>
                  <a:schemeClr val="accent1">
                    <a:lumMod val="50000"/>
                  </a:schemeClr>
                </a:solidFill>
              </a:rPr>
              <a:t>Flere friske leveår med god livskvalitet</a:t>
            </a:r>
          </a:p>
          <a:p>
            <a:r>
              <a:rPr lang="nb-NO" dirty="0">
                <a:solidFill>
                  <a:schemeClr val="accent1">
                    <a:lumMod val="50000"/>
                  </a:schemeClr>
                </a:solidFill>
              </a:rPr>
              <a:t>Redusere ulikheter</a:t>
            </a:r>
          </a:p>
          <a:p>
            <a:endParaRPr lang="nb-NO" dirty="0"/>
          </a:p>
        </p:txBody>
      </p:sp>
    </p:spTree>
    <p:extLst>
      <p:ext uri="{BB962C8B-B14F-4D97-AF65-F5344CB8AC3E}">
        <p14:creationId xmlns:p14="http://schemas.microsoft.com/office/powerpoint/2010/main" val="32443847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8964CC-3D7E-94DE-BA23-5411FB1506BB}"/>
              </a:ext>
            </a:extLst>
          </p:cNvPr>
          <p:cNvSpPr>
            <a:spLocks noGrp="1"/>
          </p:cNvSpPr>
          <p:nvPr>
            <p:ph type="title"/>
          </p:nvPr>
        </p:nvSpPr>
        <p:spPr>
          <a:xfrm>
            <a:off x="572493" y="238540"/>
            <a:ext cx="11018520" cy="922604"/>
          </a:xfrm>
        </p:spPr>
        <p:txBody>
          <a:bodyPr vert="horz" lIns="91440" tIns="45720" rIns="91440" bIns="45720" rtlCol="0" anchor="b">
            <a:normAutofit/>
          </a:bodyPr>
          <a:lstStyle/>
          <a:p>
            <a:pPr algn="ctr"/>
            <a:r>
              <a:rPr lang="en-US" sz="4800" dirty="0" err="1">
                <a:solidFill>
                  <a:schemeClr val="tx1"/>
                </a:solidFill>
              </a:rPr>
              <a:t>Mellomkrigstiden</a:t>
            </a:r>
            <a:endParaRPr lang="en-US" sz="4800" dirty="0">
              <a:solidFill>
                <a:schemeClr val="tx1"/>
              </a:solidFill>
            </a:endParaRPr>
          </a:p>
        </p:txBody>
      </p:sp>
      <p:sp>
        <p:nvSpPr>
          <p:cNvPr id="3" name="Plassholder for innhold 2">
            <a:extLst>
              <a:ext uri="{FF2B5EF4-FFF2-40B4-BE49-F238E27FC236}">
                <a16:creationId xmlns:a16="http://schemas.microsoft.com/office/drawing/2014/main" id="{F3AFA8B4-09A3-B75E-D38B-E0C01823AD7F}"/>
              </a:ext>
            </a:extLst>
          </p:cNvPr>
          <p:cNvSpPr>
            <a:spLocks noGrp="1"/>
          </p:cNvSpPr>
          <p:nvPr>
            <p:ph sz="half" idx="1"/>
          </p:nvPr>
        </p:nvSpPr>
        <p:spPr>
          <a:xfrm>
            <a:off x="572493" y="2071316"/>
            <a:ext cx="5637807" cy="4119172"/>
          </a:xfrm>
        </p:spPr>
        <p:txBody>
          <a:bodyPr vert="horz" lIns="91440" tIns="45720" rIns="91440" bIns="45720" rtlCol="0" anchor="t">
            <a:normAutofit/>
          </a:bodyPr>
          <a:lstStyle/>
          <a:p>
            <a:endParaRPr lang="en-US" sz="2800" dirty="0">
              <a:solidFill>
                <a:schemeClr val="tx1"/>
              </a:solidFill>
            </a:endParaRPr>
          </a:p>
          <a:p>
            <a:r>
              <a:rPr lang="en-US" sz="2800" dirty="0" err="1">
                <a:solidFill>
                  <a:schemeClr val="tx1"/>
                </a:solidFill>
              </a:rPr>
              <a:t>Tuberkulose</a:t>
            </a:r>
            <a:r>
              <a:rPr lang="en-US" sz="2800" dirty="0">
                <a:solidFill>
                  <a:schemeClr val="tx1"/>
                </a:solidFill>
              </a:rPr>
              <a:t> og </a:t>
            </a:r>
            <a:r>
              <a:rPr lang="en-US" sz="2800" dirty="0" err="1">
                <a:solidFill>
                  <a:schemeClr val="tx1"/>
                </a:solidFill>
              </a:rPr>
              <a:t>andre</a:t>
            </a:r>
            <a:r>
              <a:rPr lang="en-US" sz="2800" dirty="0">
                <a:solidFill>
                  <a:schemeClr val="tx1"/>
                </a:solidFill>
              </a:rPr>
              <a:t> </a:t>
            </a:r>
            <a:r>
              <a:rPr lang="en-US" sz="2800" dirty="0" err="1">
                <a:solidFill>
                  <a:schemeClr val="tx1"/>
                </a:solidFill>
              </a:rPr>
              <a:t>infeksjonssykdommer</a:t>
            </a:r>
            <a:endParaRPr lang="en-US" sz="2800" dirty="0">
              <a:solidFill>
                <a:schemeClr val="tx1"/>
              </a:solidFill>
            </a:endParaRPr>
          </a:p>
          <a:p>
            <a:r>
              <a:rPr lang="en-US" sz="2800" dirty="0" err="1">
                <a:solidFill>
                  <a:schemeClr val="tx1"/>
                </a:solidFill>
              </a:rPr>
              <a:t>Arbeidsforhold</a:t>
            </a:r>
            <a:endParaRPr lang="en-US" sz="2800" dirty="0">
              <a:solidFill>
                <a:schemeClr val="tx1"/>
              </a:solidFill>
            </a:endParaRPr>
          </a:p>
          <a:p>
            <a:r>
              <a:rPr lang="en-US" sz="2800" dirty="0" err="1">
                <a:solidFill>
                  <a:schemeClr val="tx1"/>
                </a:solidFill>
              </a:rPr>
              <a:t>Sosialhygiene</a:t>
            </a:r>
            <a:endParaRPr lang="en-US" sz="2800" dirty="0">
              <a:solidFill>
                <a:schemeClr val="tx1"/>
              </a:solidFill>
            </a:endParaRPr>
          </a:p>
          <a:p>
            <a:endParaRPr lang="en-US" sz="2200" dirty="0"/>
          </a:p>
        </p:txBody>
      </p:sp>
      <p:pic>
        <p:nvPicPr>
          <p:cNvPr id="6146" name="Picture 2" descr="Tuberkulose i Norge – et problem i vår tid? - adressa.no">
            <a:extLst>
              <a:ext uri="{FF2B5EF4-FFF2-40B4-BE49-F238E27FC236}">
                <a16:creationId xmlns:a16="http://schemas.microsoft.com/office/drawing/2014/main" id="{E1AFE25A-4BC5-BB06-E20E-6F9164F9CA4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28858" b="-2"/>
          <a:stretch/>
        </p:blipFill>
        <p:spPr bwMode="auto">
          <a:xfrm>
            <a:off x="7399019" y="1806427"/>
            <a:ext cx="4280747" cy="4449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Plassholder for dato 4">
            <a:extLst>
              <a:ext uri="{FF2B5EF4-FFF2-40B4-BE49-F238E27FC236}">
                <a16:creationId xmlns:a16="http://schemas.microsoft.com/office/drawing/2014/main" id="{610FF688-9E3E-8D7B-58B8-9E15A5DC056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A72FEE8-C6C9-44E3-86E2-5E96F41BD803}" type="datetime1">
              <a:rPr lang="en-US" smtClean="0">
                <a:solidFill>
                  <a:prstClr val="black">
                    <a:tint val="75000"/>
                  </a:prstClr>
                </a:solidFill>
                <a:latin typeface="Calibri" panose="020F0502020204030204"/>
              </a:rPr>
              <a:pPr>
                <a:spcAft>
                  <a:spcPts val="600"/>
                </a:spcAft>
                <a:defRPr/>
              </a:pPr>
              <a:t>10/20/2025</a:t>
            </a:fld>
            <a:endParaRPr lang="en-US">
              <a:solidFill>
                <a:prstClr val="black">
                  <a:tint val="75000"/>
                </a:prstClr>
              </a:solidFill>
              <a:latin typeface="Calibri" panose="020F0502020204030204"/>
            </a:endParaRPr>
          </a:p>
        </p:txBody>
      </p:sp>
      <p:sp>
        <p:nvSpPr>
          <p:cNvPr id="6" name="Plassholder for bunntekst 5">
            <a:extLst>
              <a:ext uri="{FF2B5EF4-FFF2-40B4-BE49-F238E27FC236}">
                <a16:creationId xmlns:a16="http://schemas.microsoft.com/office/drawing/2014/main" id="{9949C990-1859-B645-A09B-EEFD3F04B54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Prioriteringsutvalget - folkehelse</a:t>
            </a:r>
          </a:p>
        </p:txBody>
      </p:sp>
    </p:spTree>
    <p:extLst>
      <p:ext uri="{BB962C8B-B14F-4D97-AF65-F5344CB8AC3E}">
        <p14:creationId xmlns:p14="http://schemas.microsoft.com/office/powerpoint/2010/main" val="289553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5E954F-DCDE-BBA2-CFBE-0FD562C24F08}"/>
              </a:ext>
            </a:extLst>
          </p:cNvPr>
          <p:cNvSpPr>
            <a:spLocks noGrp="1"/>
          </p:cNvSpPr>
          <p:nvPr>
            <p:ph type="title"/>
          </p:nvPr>
        </p:nvSpPr>
        <p:spPr>
          <a:xfrm>
            <a:off x="572493" y="238539"/>
            <a:ext cx="11018520" cy="1031461"/>
          </a:xfrm>
        </p:spPr>
        <p:txBody>
          <a:bodyPr vert="horz" lIns="91440" tIns="45720" rIns="91440" bIns="45720" rtlCol="0" anchor="b">
            <a:normAutofit/>
          </a:bodyPr>
          <a:lstStyle/>
          <a:p>
            <a:pPr algn="ctr"/>
            <a:r>
              <a:rPr lang="en-US" sz="4800" dirty="0" err="1">
                <a:solidFill>
                  <a:schemeClr val="tx1"/>
                </a:solidFill>
              </a:rPr>
              <a:t>Etterkrigstiden</a:t>
            </a:r>
            <a:endParaRPr lang="en-US" sz="4800" dirty="0">
              <a:solidFill>
                <a:schemeClr val="tx1"/>
              </a:solidFill>
            </a:endParaRPr>
          </a:p>
        </p:txBody>
      </p:sp>
      <p:sp>
        <p:nvSpPr>
          <p:cNvPr id="3" name="Plassholder for innhold 2">
            <a:extLst>
              <a:ext uri="{FF2B5EF4-FFF2-40B4-BE49-F238E27FC236}">
                <a16:creationId xmlns:a16="http://schemas.microsoft.com/office/drawing/2014/main" id="{3012B407-E475-6E5A-AA7B-291BFA47D71E}"/>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sz="2800" spc="-10" dirty="0" err="1">
                <a:solidFill>
                  <a:schemeClr val="tx1"/>
                </a:solidFill>
                <a:effectLst/>
              </a:rPr>
              <a:t>Kroniske</a:t>
            </a:r>
            <a:r>
              <a:rPr lang="en-US" sz="2800" spc="-10" dirty="0">
                <a:solidFill>
                  <a:schemeClr val="tx1"/>
                </a:solidFill>
                <a:effectLst/>
              </a:rPr>
              <a:t> </a:t>
            </a:r>
            <a:r>
              <a:rPr lang="en-US" sz="2800" spc="-10" dirty="0" err="1">
                <a:solidFill>
                  <a:schemeClr val="tx1"/>
                </a:solidFill>
                <a:effectLst/>
              </a:rPr>
              <a:t>lidelser</a:t>
            </a:r>
            <a:r>
              <a:rPr lang="en-US" sz="2800" spc="-10" dirty="0">
                <a:solidFill>
                  <a:schemeClr val="tx1"/>
                </a:solidFill>
                <a:effectLst/>
              </a:rPr>
              <a:t> og </a:t>
            </a:r>
            <a:r>
              <a:rPr lang="en-US" sz="2800" spc="-10" dirty="0" err="1">
                <a:solidFill>
                  <a:schemeClr val="tx1"/>
                </a:solidFill>
                <a:effectLst/>
              </a:rPr>
              <a:t>livsstilssykdommer</a:t>
            </a:r>
            <a:endParaRPr lang="en-US" sz="2800" dirty="0">
              <a:solidFill>
                <a:schemeClr val="tx1"/>
              </a:solidFill>
            </a:endParaRPr>
          </a:p>
          <a:p>
            <a:endParaRPr lang="en-US" sz="2800" dirty="0">
              <a:solidFill>
                <a:schemeClr val="tx1"/>
              </a:solidFill>
            </a:endParaRPr>
          </a:p>
          <a:p>
            <a:r>
              <a:rPr lang="en-US" sz="2800" spc="-10" dirty="0" err="1">
                <a:solidFill>
                  <a:schemeClr val="tx1"/>
                </a:solidFill>
              </a:rPr>
              <a:t>F</a:t>
            </a:r>
            <a:r>
              <a:rPr lang="en-US" sz="2800" spc="-10" dirty="0" err="1">
                <a:solidFill>
                  <a:schemeClr val="tx1"/>
                </a:solidFill>
                <a:effectLst/>
              </a:rPr>
              <a:t>agstyrets</a:t>
            </a:r>
            <a:r>
              <a:rPr lang="en-US" sz="2800" spc="-10" dirty="0">
                <a:solidFill>
                  <a:schemeClr val="tx1"/>
                </a:solidFill>
                <a:effectLst/>
              </a:rPr>
              <a:t> </a:t>
            </a:r>
            <a:r>
              <a:rPr lang="en-US" sz="2800" spc="-10" dirty="0" err="1">
                <a:solidFill>
                  <a:schemeClr val="tx1"/>
                </a:solidFill>
                <a:effectLst/>
              </a:rPr>
              <a:t>gjennombrudd</a:t>
            </a:r>
            <a:r>
              <a:rPr lang="en-US" sz="2800" spc="-10" dirty="0">
                <a:solidFill>
                  <a:schemeClr val="tx1"/>
                </a:solidFill>
                <a:effectLst/>
              </a:rPr>
              <a:t> i </a:t>
            </a:r>
            <a:r>
              <a:rPr lang="en-US" sz="2800" spc="-10" dirty="0" err="1">
                <a:solidFill>
                  <a:schemeClr val="tx1"/>
                </a:solidFill>
                <a:effectLst/>
              </a:rPr>
              <a:t>helseforvaltningen</a:t>
            </a:r>
            <a:endParaRPr lang="en-US" sz="2800" spc="-10" dirty="0">
              <a:solidFill>
                <a:schemeClr val="tx1"/>
              </a:solidFill>
            </a:endParaRPr>
          </a:p>
          <a:p>
            <a:pPr lvl="1">
              <a:buFontTx/>
              <a:buChar char="-"/>
            </a:pPr>
            <a:r>
              <a:rPr lang="en-US" sz="2400" spc="-10" dirty="0" err="1">
                <a:solidFill>
                  <a:schemeClr val="tx1"/>
                </a:solidFill>
              </a:rPr>
              <a:t>Helsedirektør</a:t>
            </a:r>
            <a:r>
              <a:rPr lang="en-US" sz="2400" spc="-10" dirty="0">
                <a:solidFill>
                  <a:schemeClr val="tx1"/>
                </a:solidFill>
              </a:rPr>
              <a:t> </a:t>
            </a:r>
            <a:r>
              <a:rPr lang="en-US" sz="2400" spc="-10" dirty="0" err="1">
                <a:solidFill>
                  <a:schemeClr val="tx1"/>
                </a:solidFill>
              </a:rPr>
              <a:t>fra</a:t>
            </a:r>
            <a:r>
              <a:rPr lang="en-US" sz="2400" spc="-10" dirty="0">
                <a:solidFill>
                  <a:schemeClr val="tx1"/>
                </a:solidFill>
              </a:rPr>
              <a:t> 1945 </a:t>
            </a:r>
          </a:p>
          <a:p>
            <a:pPr lvl="1">
              <a:buFontTx/>
              <a:buChar char="-"/>
            </a:pPr>
            <a:r>
              <a:rPr lang="en-US" sz="2400" spc="-10" dirty="0" err="1">
                <a:solidFill>
                  <a:schemeClr val="tx1"/>
                </a:solidFill>
              </a:rPr>
              <a:t>Fylkeslegeembetet</a:t>
            </a:r>
            <a:r>
              <a:rPr lang="en-US" sz="2400" spc="-10" dirty="0">
                <a:solidFill>
                  <a:schemeClr val="tx1"/>
                </a:solidFill>
              </a:rPr>
              <a:t> </a:t>
            </a:r>
            <a:r>
              <a:rPr lang="en-US" sz="2400" spc="-10" dirty="0" err="1">
                <a:solidFill>
                  <a:schemeClr val="tx1"/>
                </a:solidFill>
              </a:rPr>
              <a:t>kraftig</a:t>
            </a:r>
            <a:r>
              <a:rPr lang="en-US" sz="2400" spc="-10" dirty="0">
                <a:solidFill>
                  <a:schemeClr val="tx1"/>
                </a:solidFill>
              </a:rPr>
              <a:t> </a:t>
            </a:r>
            <a:r>
              <a:rPr lang="en-US" sz="2400" spc="-10" dirty="0" err="1">
                <a:solidFill>
                  <a:schemeClr val="tx1"/>
                </a:solidFill>
              </a:rPr>
              <a:t>oppgradert</a:t>
            </a:r>
            <a:endParaRPr lang="en-US" sz="2400" spc="-10" dirty="0">
              <a:solidFill>
                <a:schemeClr val="tx1"/>
              </a:solidFill>
            </a:endParaRPr>
          </a:p>
          <a:p>
            <a:pPr lvl="1">
              <a:buFontTx/>
              <a:buChar char="-"/>
            </a:pPr>
            <a:r>
              <a:rPr lang="en-US" sz="2400" spc="-10" dirty="0" err="1">
                <a:solidFill>
                  <a:schemeClr val="tx1"/>
                </a:solidFill>
              </a:rPr>
              <a:t>Folkevalgte</a:t>
            </a:r>
            <a:r>
              <a:rPr lang="en-US" sz="2400" spc="-10" dirty="0">
                <a:solidFill>
                  <a:schemeClr val="tx1"/>
                </a:solidFill>
              </a:rPr>
              <a:t> </a:t>
            </a:r>
            <a:r>
              <a:rPr lang="en-US" sz="2400" spc="-10" dirty="0" err="1">
                <a:solidFill>
                  <a:schemeClr val="tx1"/>
                </a:solidFill>
              </a:rPr>
              <a:t>viker</a:t>
            </a:r>
            <a:r>
              <a:rPr lang="en-US" sz="2400" spc="-10" dirty="0">
                <a:solidFill>
                  <a:schemeClr val="tx1"/>
                </a:solidFill>
              </a:rPr>
              <a:t> </a:t>
            </a:r>
            <a:r>
              <a:rPr lang="en-US" sz="2400" spc="-10" dirty="0" err="1">
                <a:solidFill>
                  <a:schemeClr val="tx1"/>
                </a:solidFill>
              </a:rPr>
              <a:t>plassen</a:t>
            </a:r>
            <a:endParaRPr lang="en-US" sz="2400" spc="-10" dirty="0">
              <a:solidFill>
                <a:schemeClr val="tx1"/>
              </a:solidFill>
            </a:endParaRPr>
          </a:p>
          <a:p>
            <a:endParaRPr lang="en-US" sz="2200" dirty="0"/>
          </a:p>
        </p:txBody>
      </p:sp>
      <p:pic>
        <p:nvPicPr>
          <p:cNvPr id="7170" name="Picture 2" descr="Helsedirektoratet (1945–1993) – Wikipedia">
            <a:extLst>
              <a:ext uri="{FF2B5EF4-FFF2-40B4-BE49-F238E27FC236}">
                <a16:creationId xmlns:a16="http://schemas.microsoft.com/office/drawing/2014/main" id="{16B40AB0-EFA9-9A28-35DA-F9F27B85625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2" b="19289"/>
          <a:stretch/>
        </p:blipFill>
        <p:spPr bwMode="auto">
          <a:xfrm>
            <a:off x="7675658" y="2093976"/>
            <a:ext cx="3941064" cy="4096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Plassholder for dato 4">
            <a:extLst>
              <a:ext uri="{FF2B5EF4-FFF2-40B4-BE49-F238E27FC236}">
                <a16:creationId xmlns:a16="http://schemas.microsoft.com/office/drawing/2014/main" id="{EBAC2B4D-4A60-0363-A038-1F7AB57FF5DC}"/>
              </a:ext>
            </a:extLst>
          </p:cNvPr>
          <p:cNvSpPr>
            <a:spLocks noGrp="1"/>
          </p:cNvSpPr>
          <p:nvPr>
            <p:ph type="dt" sz="half" idx="10"/>
          </p:nvPr>
        </p:nvSpPr>
        <p:spPr>
          <a:xfrm>
            <a:off x="861060" y="6356350"/>
            <a:ext cx="2743200" cy="365125"/>
          </a:xfrm>
        </p:spPr>
        <p:txBody>
          <a:bodyPr vert="horz" lIns="91440" tIns="45720" rIns="91440" bIns="45720" rtlCol="0" anchor="ctr">
            <a:normAutofit/>
          </a:bodyPr>
          <a:lstStyle/>
          <a:p>
            <a:pPr>
              <a:spcAft>
                <a:spcPts val="600"/>
              </a:spcAft>
              <a:defRPr/>
            </a:pPr>
            <a:fld id="{BA72FEE8-C6C9-44E3-86E2-5E96F41BD803}" type="datetime1">
              <a:rPr lang="en-US" smtClean="0">
                <a:solidFill>
                  <a:prstClr val="black">
                    <a:tint val="75000"/>
                  </a:prstClr>
                </a:solidFill>
                <a:latin typeface="Calibri" panose="020F0502020204030204"/>
              </a:rPr>
              <a:pPr>
                <a:spcAft>
                  <a:spcPts val="600"/>
                </a:spcAft>
                <a:defRPr/>
              </a:pPr>
              <a:t>10/20/2025</a:t>
            </a:fld>
            <a:endParaRPr lang="en-US">
              <a:solidFill>
                <a:prstClr val="black">
                  <a:tint val="75000"/>
                </a:prstClr>
              </a:solidFill>
              <a:latin typeface="Calibri" panose="020F0502020204030204"/>
            </a:endParaRPr>
          </a:p>
        </p:txBody>
      </p:sp>
      <p:sp>
        <p:nvSpPr>
          <p:cNvPr id="6" name="Plassholder for bunntekst 5">
            <a:extLst>
              <a:ext uri="{FF2B5EF4-FFF2-40B4-BE49-F238E27FC236}">
                <a16:creationId xmlns:a16="http://schemas.microsoft.com/office/drawing/2014/main" id="{C2DD0927-015F-FE67-392D-4A9517BE9F3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Prioriteringsutvalget - folkehelse</a:t>
            </a:r>
          </a:p>
        </p:txBody>
      </p:sp>
    </p:spTree>
    <p:extLst>
      <p:ext uri="{BB962C8B-B14F-4D97-AF65-F5344CB8AC3E}">
        <p14:creationId xmlns:p14="http://schemas.microsoft.com/office/powerpoint/2010/main" val="382647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297EC4-04D8-2177-1EDC-05286553E067}"/>
              </a:ext>
            </a:extLst>
          </p:cNvPr>
          <p:cNvSpPr>
            <a:spLocks noGrp="1"/>
          </p:cNvSpPr>
          <p:nvPr>
            <p:ph type="title"/>
          </p:nvPr>
        </p:nvSpPr>
        <p:spPr>
          <a:xfrm>
            <a:off x="572493" y="238539"/>
            <a:ext cx="11018520" cy="893575"/>
          </a:xfrm>
        </p:spPr>
        <p:txBody>
          <a:bodyPr vert="horz" lIns="91440" tIns="45720" rIns="91440" bIns="45720" rtlCol="0" anchor="b">
            <a:normAutofit/>
          </a:bodyPr>
          <a:lstStyle/>
          <a:p>
            <a:pPr algn="ctr"/>
            <a:r>
              <a:rPr lang="en-US" sz="4800" dirty="0">
                <a:solidFill>
                  <a:schemeClr val="tx1"/>
                </a:solidFill>
              </a:rPr>
              <a:t>70-tallet</a:t>
            </a:r>
          </a:p>
        </p:txBody>
      </p:sp>
      <p:sp>
        <p:nvSpPr>
          <p:cNvPr id="3" name="Plassholder for innhold 2">
            <a:extLst>
              <a:ext uri="{FF2B5EF4-FFF2-40B4-BE49-F238E27FC236}">
                <a16:creationId xmlns:a16="http://schemas.microsoft.com/office/drawing/2014/main" id="{3B1DF705-1581-DCE3-0E37-F151DB2806E5}"/>
              </a:ext>
            </a:extLst>
          </p:cNvPr>
          <p:cNvSpPr>
            <a:spLocks noGrp="1"/>
          </p:cNvSpPr>
          <p:nvPr>
            <p:ph sz="half" idx="1"/>
          </p:nvPr>
        </p:nvSpPr>
        <p:spPr>
          <a:xfrm>
            <a:off x="572493" y="1838816"/>
            <a:ext cx="6713552" cy="4447684"/>
          </a:xfrm>
        </p:spPr>
        <p:txBody>
          <a:bodyPr vert="horz" lIns="91440" tIns="45720" rIns="91440" bIns="45720" rtlCol="0" anchor="t">
            <a:normAutofit fontScale="92500" lnSpcReduction="10000"/>
          </a:bodyPr>
          <a:lstStyle/>
          <a:p>
            <a:r>
              <a:rPr lang="en-US" sz="2600" dirty="0" err="1">
                <a:solidFill>
                  <a:schemeClr val="tx1"/>
                </a:solidFill>
              </a:rPr>
              <a:t>S</a:t>
            </a:r>
            <a:r>
              <a:rPr lang="en-US" sz="2600" dirty="0" err="1">
                <a:solidFill>
                  <a:schemeClr val="tx1"/>
                </a:solidFill>
                <a:effectLst/>
              </a:rPr>
              <a:t>ammenhenger</a:t>
            </a:r>
            <a:r>
              <a:rPr lang="en-US" sz="2600" dirty="0">
                <a:solidFill>
                  <a:schemeClr val="tx1"/>
                </a:solidFill>
                <a:effectLst/>
              </a:rPr>
              <a:t> </a:t>
            </a:r>
            <a:r>
              <a:rPr lang="en-US" sz="2600" dirty="0" err="1">
                <a:solidFill>
                  <a:schemeClr val="tx1"/>
                </a:solidFill>
                <a:effectLst/>
              </a:rPr>
              <a:t>mellom</a:t>
            </a:r>
            <a:r>
              <a:rPr lang="en-US" sz="2600" dirty="0">
                <a:solidFill>
                  <a:schemeClr val="tx1"/>
                </a:solidFill>
                <a:effectLst/>
              </a:rPr>
              <a:t> </a:t>
            </a:r>
            <a:r>
              <a:rPr lang="en-US" sz="2600" dirty="0" err="1">
                <a:solidFill>
                  <a:schemeClr val="tx1"/>
                </a:solidFill>
                <a:effectLst/>
              </a:rPr>
              <a:t>sykdom</a:t>
            </a:r>
            <a:r>
              <a:rPr lang="en-US" sz="2600" dirty="0">
                <a:solidFill>
                  <a:schemeClr val="tx1"/>
                </a:solidFill>
                <a:effectLst/>
              </a:rPr>
              <a:t> og </a:t>
            </a:r>
            <a:r>
              <a:rPr lang="en-US" sz="2600" dirty="0" err="1">
                <a:solidFill>
                  <a:schemeClr val="tx1"/>
                </a:solidFill>
                <a:effectLst/>
              </a:rPr>
              <a:t>risikofaktorer</a:t>
            </a:r>
            <a:r>
              <a:rPr lang="en-US" sz="2600" dirty="0">
                <a:solidFill>
                  <a:schemeClr val="tx1"/>
                </a:solidFill>
                <a:effectLst/>
              </a:rPr>
              <a:t>, og </a:t>
            </a:r>
            <a:r>
              <a:rPr lang="en-US" sz="2600" dirty="0" err="1">
                <a:solidFill>
                  <a:schemeClr val="tx1"/>
                </a:solidFill>
                <a:effectLst/>
              </a:rPr>
              <a:t>arbeidet</a:t>
            </a:r>
            <a:r>
              <a:rPr lang="en-US" sz="2600" dirty="0">
                <a:solidFill>
                  <a:schemeClr val="tx1"/>
                </a:solidFill>
                <a:effectLst/>
              </a:rPr>
              <a:t> med å </a:t>
            </a:r>
            <a:r>
              <a:rPr lang="en-US" sz="2600" dirty="0" err="1">
                <a:solidFill>
                  <a:schemeClr val="tx1"/>
                </a:solidFill>
                <a:effectLst/>
              </a:rPr>
              <a:t>endre</a:t>
            </a:r>
            <a:r>
              <a:rPr lang="en-US" sz="2600" dirty="0">
                <a:solidFill>
                  <a:schemeClr val="tx1"/>
                </a:solidFill>
                <a:effectLst/>
              </a:rPr>
              <a:t> </a:t>
            </a:r>
            <a:r>
              <a:rPr lang="en-US" sz="2600" dirty="0" err="1">
                <a:solidFill>
                  <a:schemeClr val="tx1"/>
                </a:solidFill>
                <a:effectLst/>
              </a:rPr>
              <a:t>befolkningens</a:t>
            </a:r>
            <a:r>
              <a:rPr lang="en-US" sz="2600" dirty="0">
                <a:solidFill>
                  <a:schemeClr val="tx1"/>
                </a:solidFill>
                <a:effectLst/>
              </a:rPr>
              <a:t> </a:t>
            </a:r>
            <a:r>
              <a:rPr lang="en-US" sz="2600" dirty="0" err="1">
                <a:solidFill>
                  <a:schemeClr val="tx1"/>
                </a:solidFill>
                <a:effectLst/>
              </a:rPr>
              <a:t>atferd</a:t>
            </a:r>
            <a:endParaRPr lang="en-US" sz="2600" dirty="0">
              <a:solidFill>
                <a:schemeClr val="tx1"/>
              </a:solidFill>
              <a:effectLst/>
            </a:endParaRPr>
          </a:p>
          <a:p>
            <a:pPr marL="457200" lvl="1" indent="0">
              <a:buNone/>
            </a:pPr>
            <a:r>
              <a:rPr lang="en-US" sz="2200" dirty="0">
                <a:solidFill>
                  <a:schemeClr val="tx1"/>
                </a:solidFill>
                <a:effectLst/>
              </a:rPr>
              <a:t>- </a:t>
            </a:r>
            <a:r>
              <a:rPr lang="en-US" sz="2200" dirty="0">
                <a:solidFill>
                  <a:schemeClr val="tx1"/>
                </a:solidFill>
              </a:rPr>
              <a:t>St</a:t>
            </a:r>
            <a:r>
              <a:rPr lang="en-US" sz="2200" dirty="0">
                <a:solidFill>
                  <a:schemeClr val="tx1"/>
                </a:solidFill>
                <a:effectLst/>
              </a:rPr>
              <a:t>ore </a:t>
            </a:r>
            <a:r>
              <a:rPr lang="en-US" sz="2200" dirty="0" err="1">
                <a:solidFill>
                  <a:schemeClr val="tx1"/>
                </a:solidFill>
                <a:effectLst/>
              </a:rPr>
              <a:t>screeningundersøkelse</a:t>
            </a:r>
            <a:r>
              <a:rPr lang="en-US" sz="2200" dirty="0" err="1">
                <a:solidFill>
                  <a:schemeClr val="tx1"/>
                </a:solidFill>
              </a:rPr>
              <a:t>r</a:t>
            </a:r>
            <a:endParaRPr lang="en-US" sz="2200" dirty="0">
              <a:solidFill>
                <a:schemeClr val="tx1"/>
              </a:solidFill>
            </a:endParaRPr>
          </a:p>
          <a:p>
            <a:pPr marL="457200" lvl="1" indent="0">
              <a:buNone/>
            </a:pPr>
            <a:r>
              <a:rPr lang="en-US" sz="2200" dirty="0">
                <a:solidFill>
                  <a:schemeClr val="tx1"/>
                </a:solidFill>
                <a:effectLst/>
              </a:rPr>
              <a:t>- </a:t>
            </a:r>
            <a:r>
              <a:rPr lang="en-US" sz="2200" dirty="0" err="1">
                <a:solidFill>
                  <a:schemeClr val="tx1"/>
                </a:solidFill>
              </a:rPr>
              <a:t>P</a:t>
            </a:r>
            <a:r>
              <a:rPr lang="en-US" sz="2200" dirty="0" err="1">
                <a:solidFill>
                  <a:schemeClr val="tx1"/>
                </a:solidFill>
                <a:effectLst/>
              </a:rPr>
              <a:t>rispolitiske</a:t>
            </a:r>
            <a:r>
              <a:rPr lang="en-US" sz="2200" dirty="0">
                <a:solidFill>
                  <a:schemeClr val="tx1"/>
                </a:solidFill>
                <a:effectLst/>
              </a:rPr>
              <a:t> </a:t>
            </a:r>
            <a:r>
              <a:rPr lang="en-US" sz="2200" dirty="0" err="1">
                <a:solidFill>
                  <a:schemeClr val="tx1"/>
                </a:solidFill>
                <a:effectLst/>
              </a:rPr>
              <a:t>virkemidler</a:t>
            </a:r>
            <a:r>
              <a:rPr lang="en-US" sz="2400" dirty="0">
                <a:solidFill>
                  <a:schemeClr val="tx1"/>
                </a:solidFill>
                <a:effectLst/>
              </a:rPr>
              <a:t>.</a:t>
            </a:r>
          </a:p>
          <a:p>
            <a:endParaRPr lang="en-US" sz="2600" dirty="0">
              <a:solidFill>
                <a:schemeClr val="tx1"/>
              </a:solidFill>
              <a:effectLst/>
            </a:endParaRPr>
          </a:p>
          <a:p>
            <a:r>
              <a:rPr lang="en-US" sz="2600" dirty="0">
                <a:solidFill>
                  <a:schemeClr val="tx1"/>
                </a:solidFill>
              </a:rPr>
              <a:t>Mange nye </a:t>
            </a:r>
            <a:r>
              <a:rPr lang="en-US" sz="2600" dirty="0" err="1">
                <a:solidFill>
                  <a:schemeClr val="tx1"/>
                </a:solidFill>
              </a:rPr>
              <a:t>aktører</a:t>
            </a:r>
            <a:r>
              <a:rPr lang="en-US" sz="2600" dirty="0">
                <a:solidFill>
                  <a:schemeClr val="tx1"/>
                </a:solidFill>
              </a:rPr>
              <a:t> </a:t>
            </a:r>
            <a:r>
              <a:rPr lang="en-US" sz="2600" dirty="0" err="1">
                <a:solidFill>
                  <a:schemeClr val="tx1"/>
                </a:solidFill>
              </a:rPr>
              <a:t>på</a:t>
            </a:r>
            <a:r>
              <a:rPr lang="en-US" sz="2600" dirty="0">
                <a:solidFill>
                  <a:schemeClr val="tx1"/>
                </a:solidFill>
              </a:rPr>
              <a:t> </a:t>
            </a:r>
            <a:r>
              <a:rPr lang="en-US" sz="2600" dirty="0" err="1">
                <a:solidFill>
                  <a:schemeClr val="tx1"/>
                </a:solidFill>
              </a:rPr>
              <a:t>banen</a:t>
            </a:r>
            <a:endParaRPr lang="en-US" sz="2600" dirty="0">
              <a:solidFill>
                <a:schemeClr val="tx1"/>
              </a:solidFill>
            </a:endParaRPr>
          </a:p>
          <a:p>
            <a:pPr lvl="1">
              <a:buFontTx/>
              <a:buChar char="-"/>
            </a:pPr>
            <a:r>
              <a:rPr lang="en-US" sz="2200" dirty="0">
                <a:solidFill>
                  <a:schemeClr val="tx1"/>
                </a:solidFill>
              </a:rPr>
              <a:t>Politisk </a:t>
            </a:r>
            <a:r>
              <a:rPr lang="en-US" sz="2200" dirty="0" err="1">
                <a:solidFill>
                  <a:schemeClr val="tx1"/>
                </a:solidFill>
              </a:rPr>
              <a:t>engasjerte</a:t>
            </a:r>
            <a:r>
              <a:rPr lang="en-US" sz="2200" dirty="0">
                <a:solidFill>
                  <a:schemeClr val="tx1"/>
                </a:solidFill>
              </a:rPr>
              <a:t> </a:t>
            </a:r>
            <a:r>
              <a:rPr lang="en-US" sz="2200" dirty="0" err="1">
                <a:solidFill>
                  <a:schemeClr val="tx1"/>
                </a:solidFill>
              </a:rPr>
              <a:t>helsearbeidere</a:t>
            </a:r>
            <a:endParaRPr lang="en-US" sz="2200" dirty="0">
              <a:solidFill>
                <a:schemeClr val="tx1"/>
              </a:solidFill>
            </a:endParaRPr>
          </a:p>
          <a:p>
            <a:pPr lvl="1">
              <a:buFontTx/>
              <a:buChar char="-"/>
            </a:pPr>
            <a:r>
              <a:rPr lang="en-US" sz="2200" dirty="0" err="1">
                <a:solidFill>
                  <a:schemeClr val="tx1"/>
                </a:solidFill>
              </a:rPr>
              <a:t>Forskere</a:t>
            </a:r>
            <a:r>
              <a:rPr lang="en-US" sz="2200" dirty="0">
                <a:solidFill>
                  <a:schemeClr val="tx1"/>
                </a:solidFill>
              </a:rPr>
              <a:t> </a:t>
            </a:r>
            <a:r>
              <a:rPr lang="en-US" sz="2200" dirty="0" err="1">
                <a:solidFill>
                  <a:schemeClr val="tx1"/>
                </a:solidFill>
              </a:rPr>
              <a:t>fra</a:t>
            </a:r>
            <a:r>
              <a:rPr lang="en-US" sz="2200" dirty="0">
                <a:solidFill>
                  <a:schemeClr val="tx1"/>
                </a:solidFill>
              </a:rPr>
              <a:t> </a:t>
            </a:r>
            <a:r>
              <a:rPr lang="en-US" sz="2200" dirty="0" err="1">
                <a:solidFill>
                  <a:schemeClr val="tx1"/>
                </a:solidFill>
              </a:rPr>
              <a:t>ulike</a:t>
            </a:r>
            <a:r>
              <a:rPr lang="en-US" sz="2200" dirty="0">
                <a:solidFill>
                  <a:schemeClr val="tx1"/>
                </a:solidFill>
              </a:rPr>
              <a:t> </a:t>
            </a:r>
            <a:r>
              <a:rPr lang="en-US" sz="2200" dirty="0" err="1">
                <a:solidFill>
                  <a:schemeClr val="tx1"/>
                </a:solidFill>
              </a:rPr>
              <a:t>miljøer</a:t>
            </a:r>
            <a:endParaRPr lang="en-US" sz="2200" dirty="0">
              <a:solidFill>
                <a:schemeClr val="tx1"/>
              </a:solidFill>
            </a:endParaRPr>
          </a:p>
          <a:p>
            <a:pPr lvl="1">
              <a:buFontTx/>
              <a:buChar char="-"/>
            </a:pPr>
            <a:r>
              <a:rPr lang="en-US" sz="2200" dirty="0" err="1">
                <a:solidFill>
                  <a:schemeClr val="tx1"/>
                </a:solidFill>
              </a:rPr>
              <a:t>Miljøaktivister</a:t>
            </a:r>
            <a:endParaRPr lang="en-US" sz="2200" dirty="0">
              <a:solidFill>
                <a:schemeClr val="tx1"/>
              </a:solidFill>
            </a:endParaRPr>
          </a:p>
          <a:p>
            <a:pPr lvl="1">
              <a:buFontTx/>
              <a:buChar char="-"/>
            </a:pPr>
            <a:r>
              <a:rPr lang="en-US" sz="2200" dirty="0" err="1">
                <a:solidFill>
                  <a:schemeClr val="tx1"/>
                </a:solidFill>
              </a:rPr>
              <a:t>Kvinneaktivister</a:t>
            </a:r>
            <a:endParaRPr lang="en-US" sz="2200" dirty="0">
              <a:solidFill>
                <a:schemeClr val="tx1"/>
              </a:solidFill>
            </a:endParaRPr>
          </a:p>
          <a:p>
            <a:pPr lvl="1">
              <a:buFontTx/>
              <a:buChar char="-"/>
            </a:pPr>
            <a:r>
              <a:rPr lang="en-US" sz="2200" dirty="0" err="1">
                <a:solidFill>
                  <a:schemeClr val="tx1"/>
                </a:solidFill>
              </a:rPr>
              <a:t>Distriktspolitikere</a:t>
            </a:r>
            <a:endParaRPr lang="en-US" sz="2200" dirty="0">
              <a:solidFill>
                <a:schemeClr val="tx1"/>
              </a:solidFill>
            </a:endParaRPr>
          </a:p>
          <a:p>
            <a:endParaRPr lang="en-US" sz="2600" dirty="0">
              <a:solidFill>
                <a:schemeClr val="tx1"/>
              </a:solidFill>
              <a:effectLst/>
            </a:endParaRPr>
          </a:p>
          <a:p>
            <a:endParaRPr lang="en-US" sz="2200" dirty="0"/>
          </a:p>
        </p:txBody>
      </p:sp>
      <p:pic>
        <p:nvPicPr>
          <p:cNvPr id="8194" name="Picture 2" descr="1970-tallets kvinnekamp">
            <a:extLst>
              <a:ext uri="{FF2B5EF4-FFF2-40B4-BE49-F238E27FC236}">
                <a16:creationId xmlns:a16="http://schemas.microsoft.com/office/drawing/2014/main" id="{E935CF9D-5BA9-10FF-4CAE-DB86A7E9C96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102" r="29036" b="2"/>
          <a:stretch/>
        </p:blipFill>
        <p:spPr bwMode="auto">
          <a:xfrm>
            <a:off x="6842760" y="1996439"/>
            <a:ext cx="4370102" cy="4542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Plassholder for dato 4">
            <a:extLst>
              <a:ext uri="{FF2B5EF4-FFF2-40B4-BE49-F238E27FC236}">
                <a16:creationId xmlns:a16="http://schemas.microsoft.com/office/drawing/2014/main" id="{DF634F27-D771-3AE2-A665-F81E82D060A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A72FEE8-C6C9-44E3-86E2-5E96F41BD803}" type="datetime1">
              <a:rPr lang="en-US" smtClean="0">
                <a:solidFill>
                  <a:prstClr val="black">
                    <a:tint val="75000"/>
                  </a:prstClr>
                </a:solidFill>
                <a:latin typeface="Calibri" panose="020F0502020204030204"/>
              </a:rPr>
              <a:pPr>
                <a:spcAft>
                  <a:spcPts val="600"/>
                </a:spcAft>
                <a:defRPr/>
              </a:pPr>
              <a:t>10/20/2025</a:t>
            </a:fld>
            <a:endParaRPr lang="en-US">
              <a:solidFill>
                <a:prstClr val="black">
                  <a:tint val="75000"/>
                </a:prstClr>
              </a:solidFill>
              <a:latin typeface="Calibri" panose="020F0502020204030204"/>
            </a:endParaRPr>
          </a:p>
        </p:txBody>
      </p:sp>
      <p:sp>
        <p:nvSpPr>
          <p:cNvPr id="6" name="Plassholder for bunntekst 5">
            <a:extLst>
              <a:ext uri="{FF2B5EF4-FFF2-40B4-BE49-F238E27FC236}">
                <a16:creationId xmlns:a16="http://schemas.microsoft.com/office/drawing/2014/main" id="{9C2EE6D7-1EFC-CAE8-80DE-2B32A5D2508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Prioriteringsutvalget - folkehelse</a:t>
            </a:r>
          </a:p>
        </p:txBody>
      </p:sp>
    </p:spTree>
    <p:extLst>
      <p:ext uri="{BB962C8B-B14F-4D97-AF65-F5344CB8AC3E}">
        <p14:creationId xmlns:p14="http://schemas.microsoft.com/office/powerpoint/2010/main" val="399339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9A2EE6-93A5-1C5C-37B4-6BD71A7493BA}"/>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gn="ctr"/>
            <a:r>
              <a:rPr lang="en-US" dirty="0">
                <a:solidFill>
                  <a:schemeClr val="tx1"/>
                </a:solidFill>
              </a:rPr>
              <a:t>80-90-tallet</a:t>
            </a:r>
          </a:p>
        </p:txBody>
      </p:sp>
      <p:sp>
        <p:nvSpPr>
          <p:cNvPr id="3" name="Plassholder for innhold 2">
            <a:extLst>
              <a:ext uri="{FF2B5EF4-FFF2-40B4-BE49-F238E27FC236}">
                <a16:creationId xmlns:a16="http://schemas.microsoft.com/office/drawing/2014/main" id="{73401560-3B1E-C213-A0A8-DF90A4BD0B64}"/>
              </a:ext>
            </a:extLst>
          </p:cNvPr>
          <p:cNvSpPr>
            <a:spLocks noGrp="1"/>
          </p:cNvSpPr>
          <p:nvPr>
            <p:ph sz="half" idx="1"/>
          </p:nvPr>
        </p:nvSpPr>
        <p:spPr>
          <a:xfrm>
            <a:off x="572493" y="2071316"/>
            <a:ext cx="6713552" cy="4119172"/>
          </a:xfrm>
        </p:spPr>
        <p:txBody>
          <a:bodyPr vert="horz" lIns="91440" tIns="45720" rIns="91440" bIns="45720" rtlCol="0" anchor="t">
            <a:normAutofit lnSpcReduction="10000"/>
          </a:bodyPr>
          <a:lstStyle/>
          <a:p>
            <a:r>
              <a:rPr lang="en-US" dirty="0">
                <a:solidFill>
                  <a:schemeClr val="tx1"/>
                </a:solidFill>
                <a:effectLst/>
              </a:rPr>
              <a:t>Bedre </a:t>
            </a:r>
            <a:r>
              <a:rPr lang="en-US" dirty="0" err="1">
                <a:solidFill>
                  <a:schemeClr val="tx1"/>
                </a:solidFill>
                <a:effectLst/>
              </a:rPr>
              <a:t>behandling</a:t>
            </a:r>
            <a:r>
              <a:rPr lang="en-US" dirty="0">
                <a:solidFill>
                  <a:schemeClr val="tx1"/>
                </a:solidFill>
                <a:effectLst/>
              </a:rPr>
              <a:t> </a:t>
            </a:r>
          </a:p>
          <a:p>
            <a:r>
              <a:rPr lang="en-US" dirty="0" err="1">
                <a:solidFill>
                  <a:schemeClr val="tx1"/>
                </a:solidFill>
                <a:effectLst/>
              </a:rPr>
              <a:t>Fokus</a:t>
            </a:r>
            <a:r>
              <a:rPr lang="en-US" dirty="0">
                <a:solidFill>
                  <a:schemeClr val="tx1"/>
                </a:solidFill>
                <a:effectLst/>
              </a:rPr>
              <a:t> </a:t>
            </a:r>
            <a:r>
              <a:rPr lang="en-US" dirty="0" err="1">
                <a:solidFill>
                  <a:schemeClr val="tx1"/>
                </a:solidFill>
                <a:effectLst/>
              </a:rPr>
              <a:t>på</a:t>
            </a:r>
            <a:r>
              <a:rPr lang="en-US" dirty="0">
                <a:solidFill>
                  <a:schemeClr val="tx1"/>
                </a:solidFill>
                <a:effectLst/>
              </a:rPr>
              <a:t> </a:t>
            </a:r>
            <a:r>
              <a:rPr lang="en-US" dirty="0" err="1">
                <a:solidFill>
                  <a:schemeClr val="tx1"/>
                </a:solidFill>
                <a:effectLst/>
              </a:rPr>
              <a:t>fett</a:t>
            </a:r>
            <a:endParaRPr lang="en-US" dirty="0">
              <a:solidFill>
                <a:schemeClr val="tx1"/>
              </a:solidFill>
            </a:endParaRPr>
          </a:p>
          <a:p>
            <a:r>
              <a:rPr lang="en-US" dirty="0" err="1">
                <a:solidFill>
                  <a:schemeClr val="tx1"/>
                </a:solidFill>
                <a:effectLst/>
              </a:rPr>
              <a:t>Røykeslutt</a:t>
            </a:r>
            <a:endParaRPr lang="en-US" dirty="0">
              <a:solidFill>
                <a:schemeClr val="tx1"/>
              </a:solidFill>
              <a:effectLst/>
            </a:endParaRPr>
          </a:p>
          <a:p>
            <a:r>
              <a:rPr lang="en-US" dirty="0" err="1">
                <a:solidFill>
                  <a:schemeClr val="tx1"/>
                </a:solidFill>
              </a:rPr>
              <a:t>T</a:t>
            </a:r>
            <a:r>
              <a:rPr lang="en-US" dirty="0" err="1">
                <a:solidFill>
                  <a:schemeClr val="tx1"/>
                </a:solidFill>
                <a:effectLst/>
              </a:rPr>
              <a:t>rafikksikkerhet</a:t>
            </a:r>
            <a:endParaRPr lang="en-US" dirty="0">
              <a:solidFill>
                <a:schemeClr val="tx1"/>
              </a:solidFill>
              <a:effectLst/>
            </a:endParaRPr>
          </a:p>
          <a:p>
            <a:endParaRPr lang="en-US" dirty="0">
              <a:solidFill>
                <a:schemeClr val="tx1"/>
              </a:solidFill>
              <a:effectLst/>
            </a:endParaRPr>
          </a:p>
          <a:p>
            <a:r>
              <a:rPr lang="en-US" dirty="0">
                <a:solidFill>
                  <a:schemeClr val="tx1"/>
                </a:solidFill>
              </a:rPr>
              <a:t>Reformer i alle </a:t>
            </a:r>
            <a:r>
              <a:rPr lang="en-US" dirty="0" err="1">
                <a:solidFill>
                  <a:schemeClr val="tx1"/>
                </a:solidFill>
              </a:rPr>
              <a:t>ledd</a:t>
            </a:r>
            <a:endParaRPr lang="en-US" dirty="0">
              <a:solidFill>
                <a:schemeClr val="tx1"/>
              </a:solidFill>
            </a:endParaRPr>
          </a:p>
          <a:p>
            <a:r>
              <a:rPr lang="en-US" dirty="0" err="1">
                <a:solidFill>
                  <a:schemeClr val="tx1"/>
                </a:solidFill>
              </a:rPr>
              <a:t>Beslutningsmyndighet</a:t>
            </a:r>
            <a:r>
              <a:rPr lang="en-US" dirty="0">
                <a:solidFill>
                  <a:schemeClr val="tx1"/>
                </a:solidFill>
              </a:rPr>
              <a:t> </a:t>
            </a:r>
            <a:r>
              <a:rPr lang="en-US" dirty="0" err="1">
                <a:solidFill>
                  <a:schemeClr val="tx1"/>
                </a:solidFill>
              </a:rPr>
              <a:t>lagt</a:t>
            </a:r>
            <a:r>
              <a:rPr lang="en-US" dirty="0">
                <a:solidFill>
                  <a:schemeClr val="tx1"/>
                </a:solidFill>
              </a:rPr>
              <a:t> </a:t>
            </a:r>
            <a:r>
              <a:rPr lang="en-US" dirty="0" err="1">
                <a:solidFill>
                  <a:schemeClr val="tx1"/>
                </a:solidFill>
              </a:rPr>
              <a:t>til</a:t>
            </a:r>
            <a:r>
              <a:rPr lang="en-US" dirty="0">
                <a:solidFill>
                  <a:schemeClr val="tx1"/>
                </a:solidFill>
              </a:rPr>
              <a:t> </a:t>
            </a:r>
            <a:r>
              <a:rPr lang="en-US" dirty="0" err="1">
                <a:solidFill>
                  <a:schemeClr val="tx1"/>
                </a:solidFill>
              </a:rPr>
              <a:t>kommuner</a:t>
            </a:r>
            <a:r>
              <a:rPr lang="en-US" dirty="0">
                <a:solidFill>
                  <a:schemeClr val="tx1"/>
                </a:solidFill>
              </a:rPr>
              <a:t> og </a:t>
            </a:r>
            <a:r>
              <a:rPr lang="en-US" dirty="0" err="1">
                <a:solidFill>
                  <a:schemeClr val="tx1"/>
                </a:solidFill>
              </a:rPr>
              <a:t>folkevalgte</a:t>
            </a:r>
            <a:endParaRPr lang="en-US" dirty="0">
              <a:solidFill>
                <a:schemeClr val="tx1"/>
              </a:solidFill>
            </a:endParaRPr>
          </a:p>
          <a:p>
            <a:r>
              <a:rPr lang="en-US" dirty="0" err="1">
                <a:solidFill>
                  <a:schemeClr val="tx1"/>
                </a:solidFill>
              </a:rPr>
              <a:t>Åpning</a:t>
            </a:r>
            <a:r>
              <a:rPr lang="en-US" dirty="0">
                <a:solidFill>
                  <a:schemeClr val="tx1"/>
                </a:solidFill>
              </a:rPr>
              <a:t> for private </a:t>
            </a:r>
            <a:r>
              <a:rPr lang="en-US" dirty="0" err="1">
                <a:solidFill>
                  <a:schemeClr val="tx1"/>
                </a:solidFill>
              </a:rPr>
              <a:t>markedsaktører</a:t>
            </a:r>
            <a:r>
              <a:rPr lang="en-US" dirty="0">
                <a:solidFill>
                  <a:schemeClr val="tx1"/>
                </a:solidFill>
              </a:rPr>
              <a:t>. </a:t>
            </a:r>
          </a:p>
          <a:p>
            <a:endParaRPr lang="en-US" dirty="0">
              <a:solidFill>
                <a:schemeClr val="tx1"/>
              </a:solidFill>
              <a:effectLst/>
            </a:endParaRPr>
          </a:p>
          <a:p>
            <a:endParaRPr lang="en-US" sz="2200" dirty="0"/>
          </a:p>
        </p:txBody>
      </p:sp>
      <p:pic>
        <p:nvPicPr>
          <p:cNvPr id="9218" name="Picture 2" descr="Koronar angiografi og/eller utblokking av kransårer (PCI) - St. Olavs  hospital HF">
            <a:extLst>
              <a:ext uri="{FF2B5EF4-FFF2-40B4-BE49-F238E27FC236}">
                <a16:creationId xmlns:a16="http://schemas.microsoft.com/office/drawing/2014/main" id="{57A1D673-E241-AC14-90CE-9B7E316E092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7354" r="8625"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dato 4">
            <a:extLst>
              <a:ext uri="{FF2B5EF4-FFF2-40B4-BE49-F238E27FC236}">
                <a16:creationId xmlns:a16="http://schemas.microsoft.com/office/drawing/2014/main" id="{54B786B9-06AC-E206-CD76-3F340785439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A72FEE8-C6C9-44E3-86E2-5E96F41BD803}" type="datetime1">
              <a:rPr lang="en-US" smtClean="0">
                <a:solidFill>
                  <a:prstClr val="black">
                    <a:tint val="75000"/>
                  </a:prstClr>
                </a:solidFill>
                <a:latin typeface="Calibri" panose="020F0502020204030204"/>
              </a:rPr>
              <a:pPr>
                <a:spcAft>
                  <a:spcPts val="600"/>
                </a:spcAft>
                <a:defRPr/>
              </a:pPr>
              <a:t>10/20/2025</a:t>
            </a:fld>
            <a:r>
              <a:rPr lang="en-US" dirty="0">
                <a:solidFill>
                  <a:prstClr val="black">
                    <a:tint val="75000"/>
                  </a:prstClr>
                </a:solidFill>
                <a:latin typeface="Calibri" panose="020F0502020204030204"/>
              </a:rPr>
              <a:t>i alle </a:t>
            </a:r>
            <a:r>
              <a:rPr lang="en-US" dirty="0" err="1">
                <a:solidFill>
                  <a:prstClr val="black">
                    <a:tint val="75000"/>
                  </a:prstClr>
                </a:solidFill>
                <a:latin typeface="Calibri" panose="020F0502020204030204"/>
              </a:rPr>
              <a:t>ledd</a:t>
            </a:r>
            <a:endParaRPr lang="en-US" dirty="0">
              <a:solidFill>
                <a:prstClr val="black">
                  <a:tint val="75000"/>
                </a:prstClr>
              </a:solidFill>
              <a:latin typeface="Calibri" panose="020F0502020204030204"/>
            </a:endParaRPr>
          </a:p>
        </p:txBody>
      </p:sp>
      <p:sp>
        <p:nvSpPr>
          <p:cNvPr id="6" name="Plassholder for bunntekst 5">
            <a:extLst>
              <a:ext uri="{FF2B5EF4-FFF2-40B4-BE49-F238E27FC236}">
                <a16:creationId xmlns:a16="http://schemas.microsoft.com/office/drawing/2014/main" id="{7B212E12-0385-88F4-E3D7-690A88CF28E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Prioriteringsutvalget - folkehelse</a:t>
            </a:r>
          </a:p>
        </p:txBody>
      </p:sp>
    </p:spTree>
    <p:extLst>
      <p:ext uri="{BB962C8B-B14F-4D97-AF65-F5344CB8AC3E}">
        <p14:creationId xmlns:p14="http://schemas.microsoft.com/office/powerpoint/2010/main" val="88021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20F9E-2469-1591-1433-9B5B8DFB5365}"/>
              </a:ext>
            </a:extLst>
          </p:cNvPr>
          <p:cNvSpPr>
            <a:spLocks noGrp="1"/>
          </p:cNvSpPr>
          <p:nvPr>
            <p:ph type="title"/>
          </p:nvPr>
        </p:nvSpPr>
        <p:spPr/>
        <p:txBody>
          <a:bodyPr>
            <a:normAutofit/>
          </a:bodyPr>
          <a:lstStyle/>
          <a:p>
            <a:pPr algn="ctr"/>
            <a:r>
              <a:rPr lang="nb-NO" dirty="0">
                <a:solidFill>
                  <a:schemeClr val="tx1"/>
                </a:solidFill>
              </a:rPr>
              <a:t>2000-tallet</a:t>
            </a:r>
          </a:p>
        </p:txBody>
      </p:sp>
      <p:sp>
        <p:nvSpPr>
          <p:cNvPr id="10" name="Plassholder for innhold 9">
            <a:extLst>
              <a:ext uri="{FF2B5EF4-FFF2-40B4-BE49-F238E27FC236}">
                <a16:creationId xmlns:a16="http://schemas.microsoft.com/office/drawing/2014/main" id="{942991D2-197A-1866-9F10-448039F3B430}"/>
              </a:ext>
            </a:extLst>
          </p:cNvPr>
          <p:cNvSpPr>
            <a:spLocks noGrp="1"/>
          </p:cNvSpPr>
          <p:nvPr>
            <p:ph idx="1"/>
          </p:nvPr>
        </p:nvSpPr>
        <p:spPr/>
        <p:txBody>
          <a:bodyPr>
            <a:normAutofit fontScale="55000" lnSpcReduction="20000"/>
          </a:bodyPr>
          <a:lstStyle/>
          <a:p>
            <a:pPr lvl="0"/>
            <a:r>
              <a:rPr lang="nb-NO" sz="5100" dirty="0" err="1">
                <a:solidFill>
                  <a:schemeClr val="tx1"/>
                </a:solidFill>
              </a:rPr>
              <a:t>Livstilsfokus</a:t>
            </a:r>
            <a:endParaRPr lang="en-US" sz="5100" dirty="0">
              <a:solidFill>
                <a:schemeClr val="tx1"/>
              </a:solidFill>
            </a:endParaRPr>
          </a:p>
          <a:p>
            <a:pPr lvl="0"/>
            <a:r>
              <a:rPr lang="nb-NO" sz="5100" dirty="0">
                <a:solidFill>
                  <a:schemeClr val="tx1"/>
                </a:solidFill>
              </a:rPr>
              <a:t>Sosiale helseforskjeller</a:t>
            </a:r>
            <a:endParaRPr lang="en-US" sz="5100" dirty="0">
              <a:solidFill>
                <a:schemeClr val="tx1"/>
              </a:solidFill>
            </a:endParaRPr>
          </a:p>
          <a:p>
            <a:pPr lvl="0"/>
            <a:r>
              <a:rPr lang="nb-NO" sz="5100" dirty="0">
                <a:solidFill>
                  <a:schemeClr val="tx1"/>
                </a:solidFill>
              </a:rPr>
              <a:t>Medikamenter</a:t>
            </a:r>
            <a:endParaRPr lang="en-US" sz="5100" dirty="0">
              <a:solidFill>
                <a:schemeClr val="tx1"/>
              </a:solidFill>
            </a:endParaRPr>
          </a:p>
          <a:p>
            <a:pPr lvl="0"/>
            <a:r>
              <a:rPr lang="nb-NO" sz="5100" dirty="0">
                <a:solidFill>
                  <a:schemeClr val="tx1"/>
                </a:solidFill>
              </a:rPr>
              <a:t>Påvirkning</a:t>
            </a:r>
            <a:endParaRPr lang="en-US" sz="5100" dirty="0">
              <a:solidFill>
                <a:schemeClr val="tx1"/>
              </a:solidFill>
            </a:endParaRPr>
          </a:p>
          <a:p>
            <a:pPr lvl="0"/>
            <a:r>
              <a:rPr lang="nb-NO" sz="5100" dirty="0">
                <a:solidFill>
                  <a:schemeClr val="tx1"/>
                </a:solidFill>
              </a:rPr>
              <a:t>Skjermbruk</a:t>
            </a:r>
            <a:endParaRPr lang="en-US" sz="5100" dirty="0">
              <a:solidFill>
                <a:schemeClr val="tx1"/>
              </a:solidFill>
            </a:endParaRPr>
          </a:p>
          <a:p>
            <a:pPr lvl="0"/>
            <a:r>
              <a:rPr lang="nb-NO" sz="5100" dirty="0">
                <a:solidFill>
                  <a:schemeClr val="tx1"/>
                </a:solidFill>
              </a:rPr>
              <a:t>Nasjonalt ansvar (meldinger, utredninger)</a:t>
            </a:r>
            <a:endParaRPr lang="en-US" sz="5100" dirty="0">
              <a:solidFill>
                <a:schemeClr val="tx1"/>
              </a:solidFill>
            </a:endParaRPr>
          </a:p>
          <a:p>
            <a:pPr lvl="0"/>
            <a:r>
              <a:rPr lang="nb-NO" sz="5100" dirty="0">
                <a:solidFill>
                  <a:schemeClr val="tx1"/>
                </a:solidFill>
              </a:rPr>
              <a:t>Kommunalt ansvar</a:t>
            </a:r>
            <a:endParaRPr lang="en-US" sz="5100" dirty="0">
              <a:solidFill>
                <a:schemeClr val="tx1"/>
              </a:solidFill>
            </a:endParaRPr>
          </a:p>
          <a:p>
            <a:endParaRPr lang="nb-NO" dirty="0"/>
          </a:p>
        </p:txBody>
      </p:sp>
      <p:sp>
        <p:nvSpPr>
          <p:cNvPr id="3" name="Plassholder for media 2">
            <a:extLst>
              <a:ext uri="{FF2B5EF4-FFF2-40B4-BE49-F238E27FC236}">
                <a16:creationId xmlns:a16="http://schemas.microsoft.com/office/drawing/2014/main" id="{FA42C441-766F-43C8-05F3-7D49C9F8FB67}"/>
              </a:ext>
            </a:extLst>
          </p:cNvPr>
          <p:cNvSpPr>
            <a:spLocks noGrp="1"/>
          </p:cNvSpPr>
          <p:nvPr>
            <p:ph type="media" sz="quarter" idx="28"/>
          </p:nvPr>
        </p:nvSpPr>
        <p:spPr/>
        <p:txBody>
          <a:bodyPr/>
          <a:lstStyle/>
          <a:p>
            <a:endParaRPr lang="nb-NO"/>
          </a:p>
        </p:txBody>
      </p:sp>
      <p:sp>
        <p:nvSpPr>
          <p:cNvPr id="7" name="Plassholder for media 6">
            <a:extLst>
              <a:ext uri="{FF2B5EF4-FFF2-40B4-BE49-F238E27FC236}">
                <a16:creationId xmlns:a16="http://schemas.microsoft.com/office/drawing/2014/main" id="{51EACAA2-3E30-5014-A539-314223B7962B}"/>
              </a:ext>
            </a:extLst>
          </p:cNvPr>
          <p:cNvSpPr>
            <a:spLocks noGrp="1"/>
          </p:cNvSpPr>
          <p:nvPr>
            <p:ph type="media" sz="quarter" idx="30"/>
          </p:nvPr>
        </p:nvSpPr>
        <p:spPr/>
        <p:txBody>
          <a:bodyPr/>
          <a:lstStyle/>
          <a:p>
            <a:endParaRPr lang="nb-NO"/>
          </a:p>
        </p:txBody>
      </p:sp>
      <p:sp>
        <p:nvSpPr>
          <p:cNvPr id="5" name="Plassholder for dato 4">
            <a:extLst>
              <a:ext uri="{FF2B5EF4-FFF2-40B4-BE49-F238E27FC236}">
                <a16:creationId xmlns:a16="http://schemas.microsoft.com/office/drawing/2014/main" id="{3CBE0495-BC21-CA44-9F7D-6279386DBBD9}"/>
              </a:ext>
            </a:extLst>
          </p:cNvPr>
          <p:cNvSpPr>
            <a:spLocks noGrp="1"/>
          </p:cNvSpPr>
          <p:nvPr>
            <p:ph type="dt" sz="half" idx="4294967295"/>
          </p:nvPr>
        </p:nvSpPr>
        <p:spPr>
          <a:xfrm>
            <a:off x="10571163" y="6316663"/>
            <a:ext cx="1620837" cy="360362"/>
          </a:xfrm>
        </p:spPr>
        <p:txBody>
          <a:bodyPr/>
          <a:lstStyle/>
          <a:p>
            <a:fld id="{BA72FEE8-C6C9-44E3-86E2-5E96F41BD803}" type="datetime1">
              <a:rPr lang="nb-NO" smtClean="0"/>
              <a:t>20.10.2025</a:t>
            </a:fld>
            <a:endParaRPr lang="nb-NO"/>
          </a:p>
        </p:txBody>
      </p:sp>
      <p:sp>
        <p:nvSpPr>
          <p:cNvPr id="6" name="Plassholder for bunntekst 5">
            <a:extLst>
              <a:ext uri="{FF2B5EF4-FFF2-40B4-BE49-F238E27FC236}">
                <a16:creationId xmlns:a16="http://schemas.microsoft.com/office/drawing/2014/main" id="{F0BF9818-021E-136A-36DE-901D3EEF08F6}"/>
              </a:ext>
            </a:extLst>
          </p:cNvPr>
          <p:cNvSpPr>
            <a:spLocks noGrp="1"/>
          </p:cNvSpPr>
          <p:nvPr>
            <p:ph type="ftr" sz="quarter" idx="4294967295"/>
          </p:nvPr>
        </p:nvSpPr>
        <p:spPr>
          <a:xfrm>
            <a:off x="5208588" y="6316663"/>
            <a:ext cx="6983412" cy="360362"/>
          </a:xfrm>
        </p:spPr>
        <p:txBody>
          <a:bodyPr/>
          <a:lstStyle/>
          <a:p>
            <a:r>
              <a:rPr lang="nb-NO"/>
              <a:t>Prioriteringsutvalget - folkehelse</a:t>
            </a:r>
          </a:p>
        </p:txBody>
      </p:sp>
    </p:spTree>
    <p:extLst>
      <p:ext uri="{BB962C8B-B14F-4D97-AF65-F5344CB8AC3E}">
        <p14:creationId xmlns:p14="http://schemas.microsoft.com/office/powerpoint/2010/main" val="33450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297D50-8D84-BE7F-79B5-CFA92D399549}"/>
              </a:ext>
            </a:extLst>
          </p:cNvPr>
          <p:cNvSpPr>
            <a:spLocks noGrp="1"/>
          </p:cNvSpPr>
          <p:nvPr>
            <p:ph type="title"/>
          </p:nvPr>
        </p:nvSpPr>
        <p:spPr>
          <a:xfrm>
            <a:off x="1314000" y="108000"/>
            <a:ext cx="7570237" cy="1325563"/>
          </a:xfrm>
        </p:spPr>
        <p:txBody>
          <a:bodyPr/>
          <a:lstStyle/>
          <a:p>
            <a:r>
              <a:rPr lang="nb-NO" dirty="0"/>
              <a:t>Første utredning om prioritering på folkehelsefeltet</a:t>
            </a:r>
          </a:p>
        </p:txBody>
      </p:sp>
      <p:sp>
        <p:nvSpPr>
          <p:cNvPr id="4" name="Plassholder for media 3">
            <a:extLst>
              <a:ext uri="{FF2B5EF4-FFF2-40B4-BE49-F238E27FC236}">
                <a16:creationId xmlns:a16="http://schemas.microsoft.com/office/drawing/2014/main" id="{58927574-CAA3-C88F-3027-232000C02A69}"/>
              </a:ext>
            </a:extLst>
          </p:cNvPr>
          <p:cNvSpPr>
            <a:spLocks noGrp="1"/>
          </p:cNvSpPr>
          <p:nvPr>
            <p:ph type="media" sz="quarter" idx="28"/>
          </p:nvPr>
        </p:nvSpPr>
        <p:spPr/>
        <p:txBody>
          <a:bodyPr/>
          <a:lstStyle/>
          <a:p>
            <a:endParaRPr lang="nb-NO" dirty="0"/>
          </a:p>
        </p:txBody>
      </p:sp>
      <p:sp>
        <p:nvSpPr>
          <p:cNvPr id="5" name="Plassholder for media 4">
            <a:extLst>
              <a:ext uri="{FF2B5EF4-FFF2-40B4-BE49-F238E27FC236}">
                <a16:creationId xmlns:a16="http://schemas.microsoft.com/office/drawing/2014/main" id="{B44E0B48-3393-1DB1-D06D-206BF768CFE4}"/>
              </a:ext>
            </a:extLst>
          </p:cNvPr>
          <p:cNvSpPr>
            <a:spLocks noGrp="1"/>
          </p:cNvSpPr>
          <p:nvPr>
            <p:ph type="media" sz="quarter" idx="30"/>
          </p:nvPr>
        </p:nvSpPr>
        <p:spPr/>
        <p:txBody>
          <a:bodyPr/>
          <a:lstStyle/>
          <a:p>
            <a:endParaRPr lang="nb-NO"/>
          </a:p>
        </p:txBody>
      </p:sp>
      <p:sp>
        <p:nvSpPr>
          <p:cNvPr id="6" name="Plassholder for innhold 5">
            <a:extLst>
              <a:ext uri="{FF2B5EF4-FFF2-40B4-BE49-F238E27FC236}">
                <a16:creationId xmlns:a16="http://schemas.microsoft.com/office/drawing/2014/main" id="{97B11DCA-5CF0-8A19-80F1-344C60FD3898}"/>
              </a:ext>
            </a:extLst>
          </p:cNvPr>
          <p:cNvSpPr>
            <a:spLocks noGrp="1"/>
          </p:cNvSpPr>
          <p:nvPr>
            <p:ph idx="1"/>
          </p:nvPr>
        </p:nvSpPr>
        <p:spPr>
          <a:xfrm>
            <a:off x="1324231" y="4620835"/>
            <a:ext cx="7843832" cy="586468"/>
          </a:xfrm>
          <a:prstGeom prst="rightArrow">
            <a:avLst>
              <a:gd name="adj1" fmla="val 23749"/>
              <a:gd name="adj2" fmla="val 50000"/>
            </a:avLst>
          </a:prstGeom>
          <a:gradFill flip="none" rotWithShape="1">
            <a:gsLst>
              <a:gs pos="0">
                <a:srgbClr val="098F8F">
                  <a:tint val="66000"/>
                  <a:satMod val="160000"/>
                </a:srgbClr>
              </a:gs>
              <a:gs pos="50000">
                <a:srgbClr val="098F8F">
                  <a:tint val="44500"/>
                  <a:satMod val="160000"/>
                </a:srgbClr>
              </a:gs>
              <a:gs pos="100000">
                <a:srgbClr val="098F8F">
                  <a:tint val="23500"/>
                  <a:satMod val="160000"/>
                </a:srgb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b-NO" dirty="0"/>
          </a:p>
        </p:txBody>
      </p:sp>
      <p:pic>
        <p:nvPicPr>
          <p:cNvPr id="8" name="Plassholder for innhold 27">
            <a:extLst>
              <a:ext uri="{FF2B5EF4-FFF2-40B4-BE49-F238E27FC236}">
                <a16:creationId xmlns:a16="http://schemas.microsoft.com/office/drawing/2014/main" id="{69F0F6FC-D1FD-2A05-7CCD-09E3AB53BDEC}"/>
              </a:ext>
            </a:extLst>
          </p:cNvPr>
          <p:cNvPicPr>
            <a:picLocks noChangeAspect="1"/>
          </p:cNvPicPr>
          <p:nvPr/>
        </p:nvPicPr>
        <p:blipFill>
          <a:blip r:embed="rId3"/>
          <a:stretch>
            <a:fillRect/>
          </a:stretch>
        </p:blipFill>
        <p:spPr>
          <a:xfrm>
            <a:off x="1296775" y="1840303"/>
            <a:ext cx="1281193" cy="1824880"/>
          </a:xfrm>
          <a:prstGeom prst="rect">
            <a:avLst/>
          </a:prstGeom>
          <a:ln>
            <a:solidFill>
              <a:schemeClr val="accent1"/>
            </a:solidFill>
          </a:ln>
        </p:spPr>
      </p:pic>
      <p:pic>
        <p:nvPicPr>
          <p:cNvPr id="9" name="Bilde 8">
            <a:extLst>
              <a:ext uri="{FF2B5EF4-FFF2-40B4-BE49-F238E27FC236}">
                <a16:creationId xmlns:a16="http://schemas.microsoft.com/office/drawing/2014/main" id="{776D2508-9FDA-C9A8-FD99-DE0A44D61F83}"/>
              </a:ext>
            </a:extLst>
          </p:cNvPr>
          <p:cNvPicPr>
            <a:picLocks noChangeAspect="1"/>
          </p:cNvPicPr>
          <p:nvPr/>
        </p:nvPicPr>
        <p:blipFill>
          <a:blip r:embed="rId4"/>
          <a:stretch>
            <a:fillRect/>
          </a:stretch>
        </p:blipFill>
        <p:spPr>
          <a:xfrm>
            <a:off x="2139707" y="2315547"/>
            <a:ext cx="1346059" cy="1845491"/>
          </a:xfrm>
          <a:prstGeom prst="rect">
            <a:avLst/>
          </a:prstGeom>
          <a:ln>
            <a:solidFill>
              <a:schemeClr val="accent1"/>
            </a:solidFill>
          </a:ln>
        </p:spPr>
      </p:pic>
      <p:pic>
        <p:nvPicPr>
          <p:cNvPr id="10" name="Bilde 9">
            <a:extLst>
              <a:ext uri="{FF2B5EF4-FFF2-40B4-BE49-F238E27FC236}">
                <a16:creationId xmlns:a16="http://schemas.microsoft.com/office/drawing/2014/main" id="{7E63C89F-B2AA-2BFD-D431-16A914B12202}"/>
              </a:ext>
            </a:extLst>
          </p:cNvPr>
          <p:cNvPicPr>
            <a:picLocks noChangeAspect="1"/>
          </p:cNvPicPr>
          <p:nvPr/>
        </p:nvPicPr>
        <p:blipFill>
          <a:blip r:embed="rId5"/>
          <a:stretch>
            <a:fillRect/>
          </a:stretch>
        </p:blipFill>
        <p:spPr>
          <a:xfrm>
            <a:off x="3015281" y="2601637"/>
            <a:ext cx="1283451" cy="1824881"/>
          </a:xfrm>
          <a:prstGeom prst="rect">
            <a:avLst/>
          </a:prstGeom>
          <a:ln>
            <a:solidFill>
              <a:schemeClr val="accent1"/>
            </a:solidFill>
          </a:ln>
        </p:spPr>
      </p:pic>
      <p:pic>
        <p:nvPicPr>
          <p:cNvPr id="11" name="Plassholder for innhold 17">
            <a:extLst>
              <a:ext uri="{FF2B5EF4-FFF2-40B4-BE49-F238E27FC236}">
                <a16:creationId xmlns:a16="http://schemas.microsoft.com/office/drawing/2014/main" id="{4CECA88E-65B6-23A7-C1FB-FB479313FD2B}"/>
              </a:ext>
            </a:extLst>
          </p:cNvPr>
          <p:cNvPicPr>
            <a:picLocks noChangeAspect="1"/>
          </p:cNvPicPr>
          <p:nvPr/>
        </p:nvPicPr>
        <p:blipFill>
          <a:blip r:embed="rId6"/>
          <a:stretch>
            <a:fillRect/>
          </a:stretch>
        </p:blipFill>
        <p:spPr>
          <a:xfrm>
            <a:off x="3989811" y="3010230"/>
            <a:ext cx="1269413" cy="1804922"/>
          </a:xfrm>
          <a:prstGeom prst="rect">
            <a:avLst/>
          </a:prstGeom>
          <a:ln>
            <a:solidFill>
              <a:schemeClr val="accent1"/>
            </a:solidFill>
          </a:ln>
        </p:spPr>
      </p:pic>
      <p:pic>
        <p:nvPicPr>
          <p:cNvPr id="12" name="Bilde 11">
            <a:extLst>
              <a:ext uri="{FF2B5EF4-FFF2-40B4-BE49-F238E27FC236}">
                <a16:creationId xmlns:a16="http://schemas.microsoft.com/office/drawing/2014/main" id="{737705E2-C897-669B-921B-97C45D45E9B4}"/>
              </a:ext>
            </a:extLst>
          </p:cNvPr>
          <p:cNvPicPr>
            <a:picLocks noChangeAspect="1"/>
          </p:cNvPicPr>
          <p:nvPr/>
        </p:nvPicPr>
        <p:blipFill>
          <a:blip r:embed="rId7"/>
          <a:stretch>
            <a:fillRect/>
          </a:stretch>
        </p:blipFill>
        <p:spPr>
          <a:xfrm>
            <a:off x="5505104" y="1986092"/>
            <a:ext cx="1292484" cy="1804922"/>
          </a:xfrm>
          <a:prstGeom prst="rect">
            <a:avLst/>
          </a:prstGeom>
          <a:ln>
            <a:solidFill>
              <a:schemeClr val="tx1"/>
            </a:solidFill>
          </a:ln>
        </p:spPr>
      </p:pic>
      <p:pic>
        <p:nvPicPr>
          <p:cNvPr id="13" name="Bilde 12">
            <a:extLst>
              <a:ext uri="{FF2B5EF4-FFF2-40B4-BE49-F238E27FC236}">
                <a16:creationId xmlns:a16="http://schemas.microsoft.com/office/drawing/2014/main" id="{7B71A1EC-3295-0FEC-B3DB-0102B6E8A447}"/>
              </a:ext>
            </a:extLst>
          </p:cNvPr>
          <p:cNvPicPr>
            <a:picLocks noChangeAspect="1"/>
          </p:cNvPicPr>
          <p:nvPr/>
        </p:nvPicPr>
        <p:blipFill>
          <a:blip r:embed="rId8"/>
          <a:stretch>
            <a:fillRect/>
          </a:stretch>
        </p:blipFill>
        <p:spPr>
          <a:xfrm>
            <a:off x="5648833" y="2555672"/>
            <a:ext cx="1430476" cy="1796162"/>
          </a:xfrm>
          <a:prstGeom prst="rect">
            <a:avLst/>
          </a:prstGeom>
          <a:ln>
            <a:solidFill>
              <a:schemeClr val="tx1"/>
            </a:solidFill>
          </a:ln>
        </p:spPr>
      </p:pic>
      <p:pic>
        <p:nvPicPr>
          <p:cNvPr id="14" name="Bilde 13">
            <a:extLst>
              <a:ext uri="{FF2B5EF4-FFF2-40B4-BE49-F238E27FC236}">
                <a16:creationId xmlns:a16="http://schemas.microsoft.com/office/drawing/2014/main" id="{480FEE65-1F77-7751-04D7-5EB39C8A11BE}"/>
              </a:ext>
            </a:extLst>
          </p:cNvPr>
          <p:cNvPicPr>
            <a:picLocks noChangeAspect="1"/>
          </p:cNvPicPr>
          <p:nvPr/>
        </p:nvPicPr>
        <p:blipFill>
          <a:blip r:embed="rId9"/>
          <a:stretch>
            <a:fillRect/>
          </a:stretch>
        </p:blipFill>
        <p:spPr>
          <a:xfrm>
            <a:off x="5839971" y="2996182"/>
            <a:ext cx="1269413" cy="1780423"/>
          </a:xfrm>
          <a:prstGeom prst="rect">
            <a:avLst/>
          </a:prstGeom>
          <a:ln>
            <a:solidFill>
              <a:schemeClr val="tx1"/>
            </a:solidFill>
          </a:ln>
        </p:spPr>
      </p:pic>
      <p:pic>
        <p:nvPicPr>
          <p:cNvPr id="15" name="Bilde 14">
            <a:extLst>
              <a:ext uri="{FF2B5EF4-FFF2-40B4-BE49-F238E27FC236}">
                <a16:creationId xmlns:a16="http://schemas.microsoft.com/office/drawing/2014/main" id="{145ED47E-0A0C-A6F8-531B-D13E2A3136F3}"/>
              </a:ext>
            </a:extLst>
          </p:cNvPr>
          <p:cNvPicPr>
            <a:picLocks noChangeAspect="1"/>
          </p:cNvPicPr>
          <p:nvPr/>
        </p:nvPicPr>
        <p:blipFill>
          <a:blip r:embed="rId10"/>
          <a:stretch>
            <a:fillRect/>
          </a:stretch>
        </p:blipFill>
        <p:spPr>
          <a:xfrm>
            <a:off x="7378335" y="1986092"/>
            <a:ext cx="1515096" cy="2145911"/>
          </a:xfrm>
          <a:prstGeom prst="rect">
            <a:avLst/>
          </a:prstGeom>
          <a:ln>
            <a:solidFill>
              <a:schemeClr val="tx1"/>
            </a:solidFill>
          </a:ln>
        </p:spPr>
      </p:pic>
      <p:sp>
        <p:nvSpPr>
          <p:cNvPr id="18" name="TekstSylinder 17">
            <a:extLst>
              <a:ext uri="{FF2B5EF4-FFF2-40B4-BE49-F238E27FC236}">
                <a16:creationId xmlns:a16="http://schemas.microsoft.com/office/drawing/2014/main" id="{8D86390F-0355-C43C-90E4-9D00EB888FD8}"/>
              </a:ext>
            </a:extLst>
          </p:cNvPr>
          <p:cNvSpPr txBox="1"/>
          <p:nvPr/>
        </p:nvSpPr>
        <p:spPr>
          <a:xfrm>
            <a:off x="1108779" y="5026212"/>
            <a:ext cx="1069591" cy="369332"/>
          </a:xfrm>
          <a:prstGeom prst="rect">
            <a:avLst/>
          </a:prstGeom>
          <a:noFill/>
        </p:spPr>
        <p:txBody>
          <a:bodyPr wrap="square" rtlCol="0">
            <a:spAutoFit/>
          </a:bodyPr>
          <a:lstStyle/>
          <a:p>
            <a:r>
              <a:rPr lang="nb-NO" dirty="0">
                <a:solidFill>
                  <a:schemeClr val="bg1"/>
                </a:solidFill>
              </a:rPr>
              <a:t>1985-87</a:t>
            </a:r>
          </a:p>
        </p:txBody>
      </p:sp>
      <p:sp>
        <p:nvSpPr>
          <p:cNvPr id="19" name="TekstSylinder 18">
            <a:extLst>
              <a:ext uri="{FF2B5EF4-FFF2-40B4-BE49-F238E27FC236}">
                <a16:creationId xmlns:a16="http://schemas.microsoft.com/office/drawing/2014/main" id="{406F93B0-B28B-F8E7-96EC-5CF51E8C6459}"/>
              </a:ext>
            </a:extLst>
          </p:cNvPr>
          <p:cNvSpPr txBox="1"/>
          <p:nvPr/>
        </p:nvSpPr>
        <p:spPr>
          <a:xfrm>
            <a:off x="2128397" y="5036146"/>
            <a:ext cx="1069591" cy="369332"/>
          </a:xfrm>
          <a:prstGeom prst="rect">
            <a:avLst/>
          </a:prstGeom>
          <a:noFill/>
        </p:spPr>
        <p:txBody>
          <a:bodyPr wrap="square" rtlCol="0">
            <a:spAutoFit/>
          </a:bodyPr>
          <a:lstStyle/>
          <a:p>
            <a:r>
              <a:rPr lang="nb-NO" dirty="0">
                <a:solidFill>
                  <a:schemeClr val="bg1"/>
                </a:solidFill>
              </a:rPr>
              <a:t>1995-97</a:t>
            </a:r>
          </a:p>
        </p:txBody>
      </p:sp>
      <p:sp>
        <p:nvSpPr>
          <p:cNvPr id="20" name="TekstSylinder 19">
            <a:extLst>
              <a:ext uri="{FF2B5EF4-FFF2-40B4-BE49-F238E27FC236}">
                <a16:creationId xmlns:a16="http://schemas.microsoft.com/office/drawing/2014/main" id="{52A37CF7-32F3-C682-16D7-64238078C25D}"/>
              </a:ext>
            </a:extLst>
          </p:cNvPr>
          <p:cNvSpPr txBox="1"/>
          <p:nvPr/>
        </p:nvSpPr>
        <p:spPr>
          <a:xfrm>
            <a:off x="4131415" y="5024425"/>
            <a:ext cx="1069591" cy="369332"/>
          </a:xfrm>
          <a:prstGeom prst="rect">
            <a:avLst/>
          </a:prstGeom>
          <a:noFill/>
        </p:spPr>
        <p:txBody>
          <a:bodyPr wrap="square" rtlCol="0">
            <a:spAutoFit/>
          </a:bodyPr>
          <a:lstStyle/>
          <a:p>
            <a:r>
              <a:rPr lang="nb-NO" dirty="0">
                <a:solidFill>
                  <a:schemeClr val="bg1"/>
                </a:solidFill>
              </a:rPr>
              <a:t>2017-18</a:t>
            </a:r>
          </a:p>
        </p:txBody>
      </p:sp>
      <p:sp>
        <p:nvSpPr>
          <p:cNvPr id="21" name="TekstSylinder 20">
            <a:extLst>
              <a:ext uri="{FF2B5EF4-FFF2-40B4-BE49-F238E27FC236}">
                <a16:creationId xmlns:a16="http://schemas.microsoft.com/office/drawing/2014/main" id="{3941E703-5967-8945-4871-619118874B62}"/>
              </a:ext>
            </a:extLst>
          </p:cNvPr>
          <p:cNvSpPr txBox="1"/>
          <p:nvPr/>
        </p:nvSpPr>
        <p:spPr>
          <a:xfrm>
            <a:off x="5918642" y="5031682"/>
            <a:ext cx="1069591" cy="369332"/>
          </a:xfrm>
          <a:prstGeom prst="rect">
            <a:avLst/>
          </a:prstGeom>
          <a:noFill/>
        </p:spPr>
        <p:txBody>
          <a:bodyPr wrap="square" rtlCol="0">
            <a:spAutoFit/>
          </a:bodyPr>
          <a:lstStyle/>
          <a:p>
            <a:r>
              <a:rPr lang="nb-NO" dirty="0">
                <a:solidFill>
                  <a:schemeClr val="bg1"/>
                </a:solidFill>
              </a:rPr>
              <a:t>2024</a:t>
            </a:r>
          </a:p>
        </p:txBody>
      </p:sp>
      <p:sp>
        <p:nvSpPr>
          <p:cNvPr id="22" name="TekstSylinder 21">
            <a:extLst>
              <a:ext uri="{FF2B5EF4-FFF2-40B4-BE49-F238E27FC236}">
                <a16:creationId xmlns:a16="http://schemas.microsoft.com/office/drawing/2014/main" id="{90B98B1D-167F-5E8C-D1C0-5BC18C81AC9D}"/>
              </a:ext>
            </a:extLst>
          </p:cNvPr>
          <p:cNvSpPr txBox="1"/>
          <p:nvPr/>
        </p:nvSpPr>
        <p:spPr>
          <a:xfrm>
            <a:off x="7780575" y="5031682"/>
            <a:ext cx="1069591" cy="369332"/>
          </a:xfrm>
          <a:prstGeom prst="rect">
            <a:avLst/>
          </a:prstGeom>
          <a:noFill/>
        </p:spPr>
        <p:txBody>
          <a:bodyPr wrap="square" rtlCol="0">
            <a:spAutoFit/>
          </a:bodyPr>
          <a:lstStyle/>
          <a:p>
            <a:r>
              <a:rPr lang="nb-NO" dirty="0">
                <a:solidFill>
                  <a:schemeClr val="bg1"/>
                </a:solidFill>
              </a:rPr>
              <a:t>2025</a:t>
            </a:r>
          </a:p>
        </p:txBody>
      </p:sp>
      <p:sp>
        <p:nvSpPr>
          <p:cNvPr id="23" name="TekstSylinder 22">
            <a:extLst>
              <a:ext uri="{FF2B5EF4-FFF2-40B4-BE49-F238E27FC236}">
                <a16:creationId xmlns:a16="http://schemas.microsoft.com/office/drawing/2014/main" id="{8FEE01B5-AA28-8AA8-111C-B8A81F1222E7}"/>
              </a:ext>
            </a:extLst>
          </p:cNvPr>
          <p:cNvSpPr txBox="1"/>
          <p:nvPr/>
        </p:nvSpPr>
        <p:spPr>
          <a:xfrm>
            <a:off x="3111458" y="5032571"/>
            <a:ext cx="1069591" cy="369332"/>
          </a:xfrm>
          <a:prstGeom prst="rect">
            <a:avLst/>
          </a:prstGeom>
          <a:noFill/>
        </p:spPr>
        <p:txBody>
          <a:bodyPr wrap="square" rtlCol="0">
            <a:spAutoFit/>
          </a:bodyPr>
          <a:lstStyle/>
          <a:p>
            <a:r>
              <a:rPr lang="nb-NO" dirty="0">
                <a:solidFill>
                  <a:schemeClr val="bg1"/>
                </a:solidFill>
              </a:rPr>
              <a:t>2013-14</a:t>
            </a:r>
          </a:p>
        </p:txBody>
      </p:sp>
    </p:spTree>
    <p:extLst>
      <p:ext uri="{BB962C8B-B14F-4D97-AF65-F5344CB8AC3E}">
        <p14:creationId xmlns:p14="http://schemas.microsoft.com/office/powerpoint/2010/main" val="413138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O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SS Skrifttema (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sekonferansemal_PowerPoint v5" id="{D6DCA1BC-7664-4FC0-9A94-2E58290968D4}" vid="{22E8F77C-55EC-4952-A4A5-1BDD82CC8A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HOD</Template>
  <TotalTime>8459</TotalTime>
  <Words>2779</Words>
  <Application>Microsoft Office PowerPoint</Application>
  <PresentationFormat>Widescreen</PresentationFormat>
  <Paragraphs>328</Paragraphs>
  <Slides>34</Slides>
  <Notes>28</Notes>
  <HiddenSlides>1</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34</vt:i4>
      </vt:variant>
    </vt:vector>
  </HeadingPairs>
  <TitlesOfParts>
    <vt:vector size="41" baseType="lpstr">
      <vt:lpstr>Arial</vt:lpstr>
      <vt:lpstr>Calibri</vt:lpstr>
      <vt:lpstr>MS Shell Dlg 2</vt:lpstr>
      <vt:lpstr>Open Sans</vt:lpstr>
      <vt:lpstr>Segoe UI</vt:lpstr>
      <vt:lpstr>Wingdings</vt:lpstr>
      <vt:lpstr>HOD</vt:lpstr>
      <vt:lpstr>PowerPoint-presentasjon</vt:lpstr>
      <vt:lpstr>PowerPoint-presentasjon</vt:lpstr>
      <vt:lpstr>Før 1. verdenskrig</vt:lpstr>
      <vt:lpstr>Mellomkrigstiden</vt:lpstr>
      <vt:lpstr>Etterkrigstiden</vt:lpstr>
      <vt:lpstr>70-tallet</vt:lpstr>
      <vt:lpstr>80-90-tallet</vt:lpstr>
      <vt:lpstr>2000-tallet</vt:lpstr>
      <vt:lpstr>Første utredning om prioritering på folkehelsefeltet</vt:lpstr>
      <vt:lpstr>Problemstillinger i mandatet</vt:lpstr>
      <vt:lpstr>Prioritering av folkehelsetiltak krever annen tilnærming enn til den øvrige helsetjenesten</vt:lpstr>
      <vt:lpstr>PowerPoint-presentasjon</vt:lpstr>
      <vt:lpstr>Egen folkehelseetikk?</vt:lpstr>
      <vt:lpstr>PowerPoint-presentasjon</vt:lpstr>
      <vt:lpstr>PowerPoint-presentasjon</vt:lpstr>
      <vt:lpstr>PowerPoint-presentasjon</vt:lpstr>
      <vt:lpstr>PowerPoint-presentasjon</vt:lpstr>
      <vt:lpstr>PowerPoint-presentasjon</vt:lpstr>
      <vt:lpstr>Forskjellene øker </vt:lpstr>
      <vt:lpstr>FLERE LEVEÅR</vt:lpstr>
      <vt:lpstr>FLERE FRISKE ÅR</vt:lpstr>
      <vt:lpstr>Endringer i Folkehelseloven fra 01.01.26</vt:lpstr>
      <vt:lpstr>Konkrete endringer </vt:lpstr>
      <vt:lpstr>Erfaringer fra andre land</vt:lpstr>
      <vt:lpstr>PowerPoint-presentasjon</vt:lpstr>
      <vt:lpstr>PowerPoint-presentasjon</vt:lpstr>
      <vt:lpstr>1) Kriterier for prioritering</vt:lpstr>
      <vt:lpstr>1) Kriterier for prioritering</vt:lpstr>
      <vt:lpstr>PowerPoint-presentasjon</vt:lpstr>
      <vt:lpstr>2) Ny og bedre tilpasset kunnskap</vt:lpstr>
      <vt:lpstr>Klargjøre kunnskapsgrunnlag</vt:lpstr>
      <vt:lpstr>3) Operativ støtte til kommunene</vt:lpstr>
      <vt:lpstr>4) Bedre nasjonale beslutningsprosesser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Joëlson</dc:creator>
  <cp:lastModifiedBy>Annica Folkehelseforeningen</cp:lastModifiedBy>
  <cp:revision>12</cp:revision>
  <cp:lastPrinted>2025-09-10T13:16:02Z</cp:lastPrinted>
  <dcterms:created xsi:type="dcterms:W3CDTF">2025-07-02T12:48:55Z</dcterms:created>
  <dcterms:modified xsi:type="dcterms:W3CDTF">2025-10-20T12:55:20Z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22f7043-6caf-4431-9109-8eff758a1d8b_Enabled">
    <vt:lpwstr>true</vt:lpwstr>
  </property>
  <property fmtid="{D5CDD505-2E9C-101B-9397-08002B2CF9AE}" pid="3" name="MSIP_Label_b22f7043-6caf-4431-9109-8eff758a1d8b_SetDate">
    <vt:lpwstr>2021-11-04T11:15:17Z</vt:lpwstr>
  </property>
  <property fmtid="{D5CDD505-2E9C-101B-9397-08002B2CF9AE}" pid="4" name="MSIP_Label_b22f7043-6caf-4431-9109-8eff758a1d8b_Method">
    <vt:lpwstr>Standard</vt:lpwstr>
  </property>
  <property fmtid="{D5CDD505-2E9C-101B-9397-08002B2CF9AE}" pid="5" name="MSIP_Label_b22f7043-6caf-4431-9109-8eff758a1d8b_Name">
    <vt:lpwstr>Intern (DSS)</vt:lpwstr>
  </property>
  <property fmtid="{D5CDD505-2E9C-101B-9397-08002B2CF9AE}" pid="6" name="MSIP_Label_b22f7043-6caf-4431-9109-8eff758a1d8b_SiteId">
    <vt:lpwstr>f696e186-1c3b-44cd-bf76-5ace0e7007bd</vt:lpwstr>
  </property>
  <property fmtid="{D5CDD505-2E9C-101B-9397-08002B2CF9AE}" pid="7" name="MSIP_Label_b22f7043-6caf-4431-9109-8eff758a1d8b_ActionId">
    <vt:lpwstr>2def2ed7-3252-4c33-8573-c727a844d97b</vt:lpwstr>
  </property>
  <property fmtid="{D5CDD505-2E9C-101B-9397-08002B2CF9AE}" pid="8" name="MSIP_Label_b22f7043-6caf-4431-9109-8eff758a1d8b_ContentBits">
    <vt:lpwstr>0</vt:lpwstr>
  </property>
  <property fmtid="{D5CDD505-2E9C-101B-9397-08002B2CF9AE}" pid="9" name="MSIP_Label_695cf23d-70b0-4a80-9221-1d774ac27fb2_Enabled">
    <vt:lpwstr>true</vt:lpwstr>
  </property>
  <property fmtid="{D5CDD505-2E9C-101B-9397-08002B2CF9AE}" pid="10" name="MSIP_Label_695cf23d-70b0-4a80-9221-1d774ac27fb2_SetDate">
    <vt:lpwstr>2025-09-12T12:13:21Z</vt:lpwstr>
  </property>
  <property fmtid="{D5CDD505-2E9C-101B-9397-08002B2CF9AE}" pid="11" name="MSIP_Label_695cf23d-70b0-4a80-9221-1d774ac27fb2_Method">
    <vt:lpwstr>Standard</vt:lpwstr>
  </property>
  <property fmtid="{D5CDD505-2E9C-101B-9397-08002B2CF9AE}" pid="12" name="MSIP_Label_695cf23d-70b0-4a80-9221-1d774ac27fb2_Name">
    <vt:lpwstr>Document internal</vt:lpwstr>
  </property>
  <property fmtid="{D5CDD505-2E9C-101B-9397-08002B2CF9AE}" pid="13" name="MSIP_Label_695cf23d-70b0-4a80-9221-1d774ac27fb2_SiteId">
    <vt:lpwstr>8482881e-3699-4b3f-b135-cf4800bc1efb</vt:lpwstr>
  </property>
  <property fmtid="{D5CDD505-2E9C-101B-9397-08002B2CF9AE}" pid="14" name="MSIP_Label_695cf23d-70b0-4a80-9221-1d774ac27fb2_ActionId">
    <vt:lpwstr>72ff7ad1-fa46-4d7d-aa65-36fb238584b2</vt:lpwstr>
  </property>
  <property fmtid="{D5CDD505-2E9C-101B-9397-08002B2CF9AE}" pid="15" name="MSIP_Label_695cf23d-70b0-4a80-9221-1d774ac27fb2_ContentBits">
    <vt:lpwstr>0</vt:lpwstr>
  </property>
  <property fmtid="{D5CDD505-2E9C-101B-9397-08002B2CF9AE}" pid="16" name="MSIP_Label_695cf23d-70b0-4a80-9221-1d774ac27fb2_Tag">
    <vt:lpwstr>10, 3, 0, 1</vt:lpwstr>
  </property>
</Properties>
</file>