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8"/>
  </p:notesMasterIdLst>
  <p:sldIdLst>
    <p:sldId id="297" r:id="rId5"/>
    <p:sldId id="423" r:id="rId6"/>
    <p:sldId id="2447" r:id="rId7"/>
    <p:sldId id="257" r:id="rId8"/>
    <p:sldId id="2288" r:id="rId9"/>
    <p:sldId id="2433" r:id="rId10"/>
    <p:sldId id="422" r:id="rId11"/>
    <p:sldId id="2424" r:id="rId12"/>
    <p:sldId id="2422" r:id="rId13"/>
    <p:sldId id="2445" r:id="rId14"/>
    <p:sldId id="2446" r:id="rId15"/>
    <p:sldId id="327" r:id="rId16"/>
    <p:sldId id="2435" r:id="rId17"/>
    <p:sldId id="2316" r:id="rId18"/>
    <p:sldId id="2311" r:id="rId19"/>
    <p:sldId id="2443" r:id="rId20"/>
    <p:sldId id="2266" r:id="rId21"/>
    <p:sldId id="330" r:id="rId22"/>
    <p:sldId id="265" r:id="rId23"/>
    <p:sldId id="267" r:id="rId24"/>
    <p:sldId id="2429" r:id="rId25"/>
    <p:sldId id="2423" r:id="rId26"/>
    <p:sldId id="2426" r:id="rId27"/>
    <p:sldId id="2427" r:id="rId28"/>
    <p:sldId id="2440" r:id="rId29"/>
    <p:sldId id="2438" r:id="rId30"/>
    <p:sldId id="2439" r:id="rId31"/>
    <p:sldId id="2436" r:id="rId32"/>
    <p:sldId id="328" r:id="rId33"/>
    <p:sldId id="281" r:id="rId34"/>
    <p:sldId id="263" r:id="rId35"/>
    <p:sldId id="2313" r:id="rId36"/>
    <p:sldId id="2321" r:id="rId37"/>
    <p:sldId id="2322" r:id="rId38"/>
    <p:sldId id="2323" r:id="rId39"/>
    <p:sldId id="272" r:id="rId40"/>
    <p:sldId id="2380" r:id="rId41"/>
    <p:sldId id="2441" r:id="rId42"/>
    <p:sldId id="260" r:id="rId43"/>
    <p:sldId id="2294" r:id="rId44"/>
    <p:sldId id="419" r:id="rId45"/>
    <p:sldId id="2351" r:id="rId46"/>
    <p:sldId id="2245" r:id="rId47"/>
  </p:sldIdLst>
  <p:sldSz cx="9144000" cy="6858000" type="screen4x3"/>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B84"/>
    <a:srgbClr val="FDB77A"/>
    <a:srgbClr val="FFAA01"/>
    <a:srgbClr val="FEC77E"/>
    <a:srgbClr val="BBAC76"/>
    <a:srgbClr val="0D347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32BD3F-E4EA-476B-89DE-E510E4346BD7}" v="15" dt="2025-03-24T21:56:22.6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60" autoAdjust="0"/>
    <p:restoredTop sz="93792" autoAdjust="0"/>
  </p:normalViewPr>
  <p:slideViewPr>
    <p:cSldViewPr snapToGrid="0" snapToObjects="1">
      <p:cViewPr varScale="1">
        <p:scale>
          <a:sx n="77" d="100"/>
          <a:sy n="77" d="100"/>
        </p:scale>
        <p:origin x="892" y="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studntnu-my.sharepoint.com/personal/mirzab_ntnu_no/Documents/Desktop/ESS11/SRH-Depression%20analysis%20graphs_correct%20imputati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studntnu-my.sharepoint.com/personal/mirzab_ntnu_no/Documents/Desktop/ESS11/SRH-Depression%20analysis%20graphs_correct%20imputatio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studntnu.sharepoint.com/sites/o365_Infra4NextGen-MakeitHealthy/Shared%20Documents/General/Data%20Summary/Tables%20and%20Figure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25317195234858"/>
          <c:y val="6.8855315769287398E-2"/>
          <c:w val="0.77462475235492434"/>
          <c:h val="0.5834772507251107"/>
        </c:manualLayout>
      </c:layout>
      <c:lineChart>
        <c:grouping val="standard"/>
        <c:varyColors val="0"/>
        <c:ser>
          <c:idx val="0"/>
          <c:order val="0"/>
          <c:tx>
            <c:strRef>
              <c:f>Sheet1!$C$34</c:f>
              <c:strCache>
                <c:ptCount val="1"/>
                <c:pt idx="0">
                  <c:v>ARR</c:v>
                </c:pt>
              </c:strCache>
            </c:strRef>
          </c:tx>
          <c:spPr>
            <a:ln w="25400" cap="rnd">
              <a:noFill/>
              <a:round/>
            </a:ln>
            <a:effectLst/>
          </c:spPr>
          <c:marker>
            <c:symbol val="circle"/>
            <c:size val="8"/>
            <c:spPr>
              <a:solidFill>
                <a:schemeClr val="accent1"/>
              </a:solidFill>
              <a:ln>
                <a:noFill/>
              </a:ln>
              <a:effectLst/>
            </c:spPr>
          </c:marker>
          <c:errBars>
            <c:errDir val="y"/>
            <c:errBarType val="both"/>
            <c:errValType val="cust"/>
            <c:noEndCap val="0"/>
            <c:plus>
              <c:numRef>
                <c:f>Sheet1!$G$34:$G$54</c:f>
                <c:numCache>
                  <c:formatCode>General</c:formatCode>
                  <c:ptCount val="21"/>
                  <c:pt idx="0">
                    <c:v>0.26</c:v>
                  </c:pt>
                  <c:pt idx="1">
                    <c:v>0.39999999999999991</c:v>
                  </c:pt>
                  <c:pt idx="2">
                    <c:v>0.42999999999999994</c:v>
                  </c:pt>
                  <c:pt idx="3">
                    <c:v>0.22999999999999998</c:v>
                  </c:pt>
                  <c:pt idx="4">
                    <c:v>0.3600000000000001</c:v>
                  </c:pt>
                  <c:pt idx="5">
                    <c:v>0.32000000000000006</c:v>
                  </c:pt>
                  <c:pt idx="6">
                    <c:v>0.30999999999999983</c:v>
                  </c:pt>
                  <c:pt idx="7">
                    <c:v>0.30000000000000004</c:v>
                  </c:pt>
                  <c:pt idx="8">
                    <c:v>0.3600000000000001</c:v>
                  </c:pt>
                  <c:pt idx="9">
                    <c:v>0.34000000000000008</c:v>
                  </c:pt>
                  <c:pt idx="10">
                    <c:v>0.32000000000000006</c:v>
                  </c:pt>
                  <c:pt idx="11">
                    <c:v>0.41999999999999993</c:v>
                  </c:pt>
                  <c:pt idx="12">
                    <c:v>0.58000000000000007</c:v>
                  </c:pt>
                  <c:pt idx="13">
                    <c:v>0.4800000000000002</c:v>
                  </c:pt>
                  <c:pt idx="14">
                    <c:v>0.41000000000000014</c:v>
                  </c:pt>
                  <c:pt idx="15">
                    <c:v>0.33999999999999986</c:v>
                  </c:pt>
                  <c:pt idx="16">
                    <c:v>0.74000000000000021</c:v>
                  </c:pt>
                  <c:pt idx="17">
                    <c:v>0.44999999999999996</c:v>
                  </c:pt>
                  <c:pt idx="18">
                    <c:v>0.37999999999999989</c:v>
                  </c:pt>
                  <c:pt idx="19">
                    <c:v>0.57000000000000006</c:v>
                  </c:pt>
                  <c:pt idx="20">
                    <c:v>0.65000000000000013</c:v>
                  </c:pt>
                </c:numCache>
              </c:numRef>
            </c:plus>
            <c:minus>
              <c:numRef>
                <c:f>Sheet1!$F$34:$F$54</c:f>
                <c:numCache>
                  <c:formatCode>General</c:formatCode>
                  <c:ptCount val="21"/>
                  <c:pt idx="0">
                    <c:v>0.22</c:v>
                  </c:pt>
                  <c:pt idx="1">
                    <c:v>0.33999999999999986</c:v>
                  </c:pt>
                  <c:pt idx="2">
                    <c:v>0.33999999999999986</c:v>
                  </c:pt>
                  <c:pt idx="3">
                    <c:v>0.19000000000000017</c:v>
                  </c:pt>
                  <c:pt idx="4">
                    <c:v>0.28999999999999981</c:v>
                  </c:pt>
                  <c:pt idx="5">
                    <c:v>0.27</c:v>
                  </c:pt>
                  <c:pt idx="6">
                    <c:v>0.26</c:v>
                  </c:pt>
                  <c:pt idx="7">
                    <c:v>0.25</c:v>
                  </c:pt>
                  <c:pt idx="8">
                    <c:v>0.29000000000000004</c:v>
                  </c:pt>
                  <c:pt idx="9">
                    <c:v>0.28000000000000003</c:v>
                  </c:pt>
                  <c:pt idx="10">
                    <c:v>0.27</c:v>
                  </c:pt>
                  <c:pt idx="11">
                    <c:v>0.33999999999999986</c:v>
                  </c:pt>
                  <c:pt idx="12">
                    <c:v>0.43999999999999995</c:v>
                  </c:pt>
                  <c:pt idx="13">
                    <c:v>0.36999999999999988</c:v>
                  </c:pt>
                  <c:pt idx="14">
                    <c:v>0.33000000000000007</c:v>
                  </c:pt>
                  <c:pt idx="15">
                    <c:v>0.27</c:v>
                  </c:pt>
                  <c:pt idx="16">
                    <c:v>0.54999999999999982</c:v>
                  </c:pt>
                  <c:pt idx="17">
                    <c:v>0.34000000000000008</c:v>
                  </c:pt>
                  <c:pt idx="18">
                    <c:v>0.32000000000000006</c:v>
                  </c:pt>
                  <c:pt idx="19">
                    <c:v>0.42000000000000015</c:v>
                  </c:pt>
                  <c:pt idx="20">
                    <c:v>0.47</c:v>
                  </c:pt>
                </c:numCache>
              </c:numRef>
            </c:minus>
            <c:spPr>
              <a:noFill/>
              <a:ln w="9525">
                <a:solidFill>
                  <a:schemeClr val="tx1">
                    <a:lumMod val="50000"/>
                    <a:lumOff val="50000"/>
                  </a:schemeClr>
                </a:solidFill>
                <a:round/>
              </a:ln>
              <a:effectLst/>
            </c:spPr>
          </c:errBars>
          <c:cat>
            <c:strRef>
              <c:f>Sheet1!$B$35:$B$55</c:f>
              <c:strCache>
                <c:ptCount val="21"/>
                <c:pt idx="0">
                  <c:v>Lithuania</c:v>
                </c:pt>
                <c:pt idx="1">
                  <c:v>Germany</c:v>
                </c:pt>
                <c:pt idx="2">
                  <c:v>Portugal</c:v>
                </c:pt>
                <c:pt idx="3">
                  <c:v>Spain</c:v>
                </c:pt>
                <c:pt idx="4">
                  <c:v>Slovakia</c:v>
                </c:pt>
                <c:pt idx="5">
                  <c:v>France</c:v>
                </c:pt>
                <c:pt idx="6">
                  <c:v>Finland</c:v>
                </c:pt>
                <c:pt idx="7">
                  <c:v>Croatia</c:v>
                </c:pt>
                <c:pt idx="8">
                  <c:v>Slovenia</c:v>
                </c:pt>
                <c:pt idx="9">
                  <c:v>Poland</c:v>
                </c:pt>
                <c:pt idx="10">
                  <c:v>Great Britain</c:v>
                </c:pt>
                <c:pt idx="11">
                  <c:v>Belgium </c:v>
                </c:pt>
                <c:pt idx="12">
                  <c:v>Norway</c:v>
                </c:pt>
                <c:pt idx="13">
                  <c:v>Hungary</c:v>
                </c:pt>
                <c:pt idx="14">
                  <c:v>Netherlands</c:v>
                </c:pt>
                <c:pt idx="15">
                  <c:v>Italy</c:v>
                </c:pt>
                <c:pt idx="16">
                  <c:v>Austria</c:v>
                </c:pt>
                <c:pt idx="17">
                  <c:v>Sweden</c:v>
                </c:pt>
                <c:pt idx="18">
                  <c:v>Ireland</c:v>
                </c:pt>
                <c:pt idx="19">
                  <c:v>Switzerland</c:v>
                </c:pt>
                <c:pt idx="20">
                  <c:v>Greece</c:v>
                </c:pt>
              </c:strCache>
            </c:strRef>
          </c:cat>
          <c:val>
            <c:numRef>
              <c:f>Sheet1!$C$35:$C$55</c:f>
              <c:numCache>
                <c:formatCode>General</c:formatCode>
                <c:ptCount val="21"/>
                <c:pt idx="0">
                  <c:v>1.63</c:v>
                </c:pt>
                <c:pt idx="1">
                  <c:v>1.88</c:v>
                </c:pt>
                <c:pt idx="2">
                  <c:v>1.7</c:v>
                </c:pt>
                <c:pt idx="3">
                  <c:v>1.37</c:v>
                </c:pt>
                <c:pt idx="4">
                  <c:v>1.41</c:v>
                </c:pt>
                <c:pt idx="5">
                  <c:v>1.65</c:v>
                </c:pt>
                <c:pt idx="6">
                  <c:v>1.59</c:v>
                </c:pt>
                <c:pt idx="7">
                  <c:v>1.32</c:v>
                </c:pt>
                <c:pt idx="8">
                  <c:v>1.45</c:v>
                </c:pt>
                <c:pt idx="9">
                  <c:v>1.43</c:v>
                </c:pt>
                <c:pt idx="10">
                  <c:v>1.41</c:v>
                </c:pt>
                <c:pt idx="11">
                  <c:v>1.65</c:v>
                </c:pt>
                <c:pt idx="12">
                  <c:v>1.77</c:v>
                </c:pt>
                <c:pt idx="13">
                  <c:v>1.66</c:v>
                </c:pt>
                <c:pt idx="14">
                  <c:v>1.71</c:v>
                </c:pt>
                <c:pt idx="15">
                  <c:v>1.32</c:v>
                </c:pt>
                <c:pt idx="16">
                  <c:v>2.09</c:v>
                </c:pt>
                <c:pt idx="17">
                  <c:v>1.35</c:v>
                </c:pt>
                <c:pt idx="18">
                  <c:v>1.29</c:v>
                </c:pt>
                <c:pt idx="19">
                  <c:v>1.55</c:v>
                </c:pt>
                <c:pt idx="20">
                  <c:v>1.76</c:v>
                </c:pt>
              </c:numCache>
            </c:numRef>
          </c:val>
          <c:smooth val="0"/>
          <c:extLst>
            <c:ext xmlns:c16="http://schemas.microsoft.com/office/drawing/2014/chart" uri="{C3380CC4-5D6E-409C-BE32-E72D297353CC}">
              <c16:uniqueId val="{00000000-4CF6-4EAA-9ED8-2EC523BD2EA8}"/>
            </c:ext>
          </c:extLst>
        </c:ser>
        <c:dLbls>
          <c:showLegendKey val="0"/>
          <c:showVal val="0"/>
          <c:showCatName val="0"/>
          <c:showSerName val="0"/>
          <c:showPercent val="0"/>
          <c:showBubbleSize val="0"/>
        </c:dLbls>
        <c:marker val="1"/>
        <c:smooth val="0"/>
        <c:axId val="50189535"/>
        <c:axId val="50189895"/>
      </c:lineChart>
      <c:lineChart>
        <c:grouping val="standard"/>
        <c:varyColors val="0"/>
        <c:ser>
          <c:idx val="1"/>
          <c:order val="1"/>
          <c:tx>
            <c:strRef>
              <c:f>Sheet1!$I$34</c:f>
              <c:strCache>
                <c:ptCount val="1"/>
                <c:pt idx="0">
                  <c:v>More than high school </c:v>
                </c:pt>
              </c:strCache>
            </c:strRef>
          </c:tx>
          <c:spPr>
            <a:ln w="25400" cap="rnd">
              <a:noFill/>
              <a:round/>
            </a:ln>
            <a:effectLst/>
          </c:spPr>
          <c:marker>
            <c:symbol val="circle"/>
            <c:size val="8"/>
            <c:spPr>
              <a:solidFill>
                <a:schemeClr val="accent2"/>
              </a:solidFill>
              <a:ln>
                <a:noFill/>
              </a:ln>
              <a:effectLst/>
            </c:spPr>
          </c:marker>
          <c:cat>
            <c:strRef>
              <c:f>Sheet1!$B$35:$B$55</c:f>
              <c:strCache>
                <c:ptCount val="21"/>
                <c:pt idx="0">
                  <c:v>Lithuania</c:v>
                </c:pt>
                <c:pt idx="1">
                  <c:v>Germany</c:v>
                </c:pt>
                <c:pt idx="2">
                  <c:v>Portugal</c:v>
                </c:pt>
                <c:pt idx="3">
                  <c:v>Spain</c:v>
                </c:pt>
                <c:pt idx="4">
                  <c:v>Slovakia</c:v>
                </c:pt>
                <c:pt idx="5">
                  <c:v>France</c:v>
                </c:pt>
                <c:pt idx="6">
                  <c:v>Finland</c:v>
                </c:pt>
                <c:pt idx="7">
                  <c:v>Croatia</c:v>
                </c:pt>
                <c:pt idx="8">
                  <c:v>Slovenia</c:v>
                </c:pt>
                <c:pt idx="9">
                  <c:v>Poland</c:v>
                </c:pt>
                <c:pt idx="10">
                  <c:v>Great Britain</c:v>
                </c:pt>
                <c:pt idx="11">
                  <c:v>Belgium </c:v>
                </c:pt>
                <c:pt idx="12">
                  <c:v>Norway</c:v>
                </c:pt>
                <c:pt idx="13">
                  <c:v>Hungary</c:v>
                </c:pt>
                <c:pt idx="14">
                  <c:v>Netherlands</c:v>
                </c:pt>
                <c:pt idx="15">
                  <c:v>Italy</c:v>
                </c:pt>
                <c:pt idx="16">
                  <c:v>Austria</c:v>
                </c:pt>
                <c:pt idx="17">
                  <c:v>Sweden</c:v>
                </c:pt>
                <c:pt idx="18">
                  <c:v>Ireland</c:v>
                </c:pt>
                <c:pt idx="19">
                  <c:v>Switzerland</c:v>
                </c:pt>
                <c:pt idx="20">
                  <c:v>Greece</c:v>
                </c:pt>
              </c:strCache>
            </c:strRef>
          </c:cat>
          <c:val>
            <c:numRef>
              <c:f>Sheet1!$I$35:$I$55</c:f>
              <c:numCache>
                <c:formatCode>0%</c:formatCode>
                <c:ptCount val="21"/>
                <c:pt idx="0">
                  <c:v>0.33400000000000002</c:v>
                </c:pt>
                <c:pt idx="1">
                  <c:v>0.254</c:v>
                </c:pt>
                <c:pt idx="2">
                  <c:v>0.26400000000000001</c:v>
                </c:pt>
                <c:pt idx="3">
                  <c:v>0.30299999999999999</c:v>
                </c:pt>
                <c:pt idx="4">
                  <c:v>0.28299999999999997</c:v>
                </c:pt>
                <c:pt idx="5">
                  <c:v>0.24099999999999999</c:v>
                </c:pt>
                <c:pt idx="6">
                  <c:v>0.247</c:v>
                </c:pt>
                <c:pt idx="7">
                  <c:v>0.28899999999999998</c:v>
                </c:pt>
                <c:pt idx="8">
                  <c:v>0.23949999999999999</c:v>
                </c:pt>
                <c:pt idx="9">
                  <c:v>0.23899999999999999</c:v>
                </c:pt>
                <c:pt idx="10">
                  <c:v>0.22700000000000001</c:v>
                </c:pt>
                <c:pt idx="11">
                  <c:v>0.193</c:v>
                </c:pt>
                <c:pt idx="12">
                  <c:v>0.16900000000000001</c:v>
                </c:pt>
                <c:pt idx="13">
                  <c:v>0.17599999999999999</c:v>
                </c:pt>
                <c:pt idx="14">
                  <c:v>0.16600000000000001</c:v>
                </c:pt>
                <c:pt idx="15">
                  <c:v>0.20599999999999999</c:v>
                </c:pt>
                <c:pt idx="16">
                  <c:v>0.11799999999999999</c:v>
                </c:pt>
                <c:pt idx="17">
                  <c:v>0.183</c:v>
                </c:pt>
                <c:pt idx="18">
                  <c:v>0.13200000000000001</c:v>
                </c:pt>
                <c:pt idx="19">
                  <c:v>0.105</c:v>
                </c:pt>
                <c:pt idx="20">
                  <c:v>9.0999999999999998E-2</c:v>
                </c:pt>
              </c:numCache>
            </c:numRef>
          </c:val>
          <c:smooth val="0"/>
          <c:extLst>
            <c:ext xmlns:c16="http://schemas.microsoft.com/office/drawing/2014/chart" uri="{C3380CC4-5D6E-409C-BE32-E72D297353CC}">
              <c16:uniqueId val="{00000001-4CF6-4EAA-9ED8-2EC523BD2EA8}"/>
            </c:ext>
          </c:extLst>
        </c:ser>
        <c:ser>
          <c:idx val="2"/>
          <c:order val="2"/>
          <c:tx>
            <c:strRef>
              <c:f>Sheet1!$J$34</c:f>
              <c:strCache>
                <c:ptCount val="1"/>
                <c:pt idx="0">
                  <c:v>High school or less</c:v>
                </c:pt>
              </c:strCache>
            </c:strRef>
          </c:tx>
          <c:spPr>
            <a:ln w="25400" cap="rnd">
              <a:noFill/>
              <a:round/>
            </a:ln>
            <a:effectLst/>
          </c:spPr>
          <c:marker>
            <c:symbol val="circle"/>
            <c:size val="8"/>
            <c:spPr>
              <a:solidFill>
                <a:schemeClr val="accent3"/>
              </a:solidFill>
              <a:ln>
                <a:noFill/>
              </a:ln>
              <a:effectLst/>
            </c:spPr>
          </c:marker>
          <c:cat>
            <c:strRef>
              <c:f>Sheet1!$B$35:$B$55</c:f>
              <c:strCache>
                <c:ptCount val="21"/>
                <c:pt idx="0">
                  <c:v>Lithuania</c:v>
                </c:pt>
                <c:pt idx="1">
                  <c:v>Germany</c:v>
                </c:pt>
                <c:pt idx="2">
                  <c:v>Portugal</c:v>
                </c:pt>
                <c:pt idx="3">
                  <c:v>Spain</c:v>
                </c:pt>
                <c:pt idx="4">
                  <c:v>Slovakia</c:v>
                </c:pt>
                <c:pt idx="5">
                  <c:v>France</c:v>
                </c:pt>
                <c:pt idx="6">
                  <c:v>Finland</c:v>
                </c:pt>
                <c:pt idx="7">
                  <c:v>Croatia</c:v>
                </c:pt>
                <c:pt idx="8">
                  <c:v>Slovenia</c:v>
                </c:pt>
                <c:pt idx="9">
                  <c:v>Poland</c:v>
                </c:pt>
                <c:pt idx="10">
                  <c:v>Great Britain</c:v>
                </c:pt>
                <c:pt idx="11">
                  <c:v>Belgium </c:v>
                </c:pt>
                <c:pt idx="12">
                  <c:v>Norway</c:v>
                </c:pt>
                <c:pt idx="13">
                  <c:v>Hungary</c:v>
                </c:pt>
                <c:pt idx="14">
                  <c:v>Netherlands</c:v>
                </c:pt>
                <c:pt idx="15">
                  <c:v>Italy</c:v>
                </c:pt>
                <c:pt idx="16">
                  <c:v>Austria</c:v>
                </c:pt>
                <c:pt idx="17">
                  <c:v>Sweden</c:v>
                </c:pt>
                <c:pt idx="18">
                  <c:v>Ireland</c:v>
                </c:pt>
                <c:pt idx="19">
                  <c:v>Switzerland</c:v>
                </c:pt>
                <c:pt idx="20">
                  <c:v>Greece</c:v>
                </c:pt>
              </c:strCache>
            </c:strRef>
          </c:cat>
          <c:val>
            <c:numRef>
              <c:f>Sheet1!$J$35:$J$55</c:f>
              <c:numCache>
                <c:formatCode>0%</c:formatCode>
                <c:ptCount val="21"/>
                <c:pt idx="0">
                  <c:v>0.54800000000000004</c:v>
                </c:pt>
                <c:pt idx="1">
                  <c:v>0.47799999999999998</c:v>
                </c:pt>
                <c:pt idx="2">
                  <c:v>0.45100000000000001</c:v>
                </c:pt>
                <c:pt idx="3">
                  <c:v>0.41799999999999998</c:v>
                </c:pt>
                <c:pt idx="4">
                  <c:v>0.40100000000000002</c:v>
                </c:pt>
                <c:pt idx="5">
                  <c:v>0.39900000000000002</c:v>
                </c:pt>
                <c:pt idx="6">
                  <c:v>0.39300000000000002</c:v>
                </c:pt>
                <c:pt idx="7">
                  <c:v>0.38400000000000001</c:v>
                </c:pt>
                <c:pt idx="8">
                  <c:v>0.34699999999999998</c:v>
                </c:pt>
                <c:pt idx="9">
                  <c:v>0.34200000000000003</c:v>
                </c:pt>
                <c:pt idx="10">
                  <c:v>0.32100000000000001</c:v>
                </c:pt>
                <c:pt idx="11">
                  <c:v>0.31900000000000001</c:v>
                </c:pt>
                <c:pt idx="12">
                  <c:v>0.3</c:v>
                </c:pt>
                <c:pt idx="13">
                  <c:v>0.29499999999999998</c:v>
                </c:pt>
                <c:pt idx="14">
                  <c:v>0.28499999999999998</c:v>
                </c:pt>
                <c:pt idx="15">
                  <c:v>0.27500000000000002</c:v>
                </c:pt>
                <c:pt idx="16">
                  <c:v>0.248</c:v>
                </c:pt>
                <c:pt idx="17">
                  <c:v>0.248</c:v>
                </c:pt>
                <c:pt idx="18">
                  <c:v>0.16900000000000001</c:v>
                </c:pt>
                <c:pt idx="19">
                  <c:v>0.16300000000000001</c:v>
                </c:pt>
                <c:pt idx="20">
                  <c:v>0.16200000000000001</c:v>
                </c:pt>
              </c:numCache>
            </c:numRef>
          </c:val>
          <c:smooth val="0"/>
          <c:extLst>
            <c:ext xmlns:c16="http://schemas.microsoft.com/office/drawing/2014/chart" uri="{C3380CC4-5D6E-409C-BE32-E72D297353CC}">
              <c16:uniqueId val="{00000002-4CF6-4EAA-9ED8-2EC523BD2EA8}"/>
            </c:ext>
          </c:extLst>
        </c:ser>
        <c:dLbls>
          <c:showLegendKey val="0"/>
          <c:showVal val="0"/>
          <c:showCatName val="0"/>
          <c:showSerName val="0"/>
          <c:showPercent val="0"/>
          <c:showBubbleSize val="0"/>
        </c:dLbls>
        <c:marker val="1"/>
        <c:smooth val="0"/>
        <c:axId val="1063617600"/>
        <c:axId val="1063615800"/>
      </c:lineChart>
      <c:catAx>
        <c:axId val="5018953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nb-NO"/>
          </a:p>
        </c:txPr>
        <c:crossAx val="50189895"/>
        <c:crosses val="autoZero"/>
        <c:auto val="1"/>
        <c:lblAlgn val="ctr"/>
        <c:lblOffset val="100"/>
        <c:noMultiLvlLbl val="0"/>
      </c:catAx>
      <c:valAx>
        <c:axId val="50189895"/>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nb-NO"/>
                  <a:t>ARR</a:t>
                </a:r>
              </a:p>
            </c:rich>
          </c:tx>
          <c:layout>
            <c:manualLayout>
              <c:xMode val="edge"/>
              <c:yMode val="edge"/>
              <c:x val="8.6456398796524985E-3"/>
              <c:y val="0.31752651574440305"/>
            </c:manualLayout>
          </c:layout>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nb-N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50189535"/>
        <c:crosses val="autoZero"/>
        <c:crossBetween val="between"/>
      </c:valAx>
      <c:valAx>
        <c:axId val="1063615800"/>
        <c:scaling>
          <c:orientation val="minMax"/>
        </c:scaling>
        <c:delete val="0"/>
        <c:axPos val="r"/>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nb-NO"/>
                  <a:t>Probability of less than good health</a:t>
                </a:r>
              </a:p>
            </c:rich>
          </c:tx>
          <c:layout>
            <c:manualLayout>
              <c:xMode val="edge"/>
              <c:yMode val="edge"/>
              <c:x val="0.96352179661343307"/>
              <c:y val="8.6677074583141417E-2"/>
            </c:manualLayout>
          </c:layout>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nb-NO"/>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063617600"/>
        <c:crosses val="max"/>
        <c:crossBetween val="between"/>
      </c:valAx>
      <c:catAx>
        <c:axId val="1063617600"/>
        <c:scaling>
          <c:orientation val="minMax"/>
        </c:scaling>
        <c:delete val="1"/>
        <c:axPos val="b"/>
        <c:numFmt formatCode="General" sourceLinked="1"/>
        <c:majorTickMark val="out"/>
        <c:minorTickMark val="none"/>
        <c:tickLblPos val="nextTo"/>
        <c:crossAx val="1063615800"/>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062660435876631E-2"/>
          <c:y val="3.8070200404070269E-2"/>
          <c:w val="0.93472073291944369"/>
          <c:h val="0.66696469928987823"/>
        </c:manualLayout>
      </c:layout>
      <c:barChart>
        <c:barDir val="col"/>
        <c:grouping val="clustered"/>
        <c:varyColors val="0"/>
        <c:ser>
          <c:idx val="0"/>
          <c:order val="0"/>
          <c:tx>
            <c:strRef>
              <c:f>Sheet1!$B$82</c:f>
              <c:strCache>
                <c:ptCount val="1"/>
                <c:pt idx="0">
                  <c:v>Behavioral</c:v>
                </c:pt>
              </c:strCache>
            </c:strRef>
          </c:tx>
          <c:spPr>
            <a:solidFill>
              <a:schemeClr val="accent1"/>
            </a:solidFill>
            <a:ln>
              <a:noFill/>
            </a:ln>
            <a:effectLst/>
          </c:spPr>
          <c:invertIfNegative val="0"/>
          <c:cat>
            <c:strRef>
              <c:f>Sheet1!$A$83:$A$105</c:f>
              <c:strCache>
                <c:ptCount val="23"/>
                <c:pt idx="0">
                  <c:v>Ireland</c:v>
                </c:pt>
                <c:pt idx="1">
                  <c:v>Great Britain</c:v>
                </c:pt>
                <c:pt idx="2">
                  <c:v>Norway</c:v>
                </c:pt>
                <c:pt idx="3">
                  <c:v>Poland</c:v>
                </c:pt>
                <c:pt idx="4">
                  <c:v>Netherlands</c:v>
                </c:pt>
                <c:pt idx="5">
                  <c:v>Belgium</c:v>
                </c:pt>
                <c:pt idx="6">
                  <c:v>Switzerland</c:v>
                </c:pt>
                <c:pt idx="7">
                  <c:v>Finland*</c:v>
                </c:pt>
                <c:pt idx="8">
                  <c:v>Germany**</c:v>
                </c:pt>
                <c:pt idx="10">
                  <c:v>Italy</c:v>
                </c:pt>
                <c:pt idx="11">
                  <c:v>Slovenia</c:v>
                </c:pt>
                <c:pt idx="12">
                  <c:v>Greece</c:v>
                </c:pt>
                <c:pt idx="13">
                  <c:v>Croatia</c:v>
                </c:pt>
                <c:pt idx="14">
                  <c:v>Sweden</c:v>
                </c:pt>
                <c:pt idx="15">
                  <c:v>Slovakia</c:v>
                </c:pt>
                <c:pt idx="17">
                  <c:v>Hungary</c:v>
                </c:pt>
                <c:pt idx="18">
                  <c:v>Portugal</c:v>
                </c:pt>
                <c:pt idx="19">
                  <c:v>Austria</c:v>
                </c:pt>
                <c:pt idx="20">
                  <c:v>Spain</c:v>
                </c:pt>
                <c:pt idx="21">
                  <c:v>France*</c:v>
                </c:pt>
                <c:pt idx="22">
                  <c:v>Lithuania**</c:v>
                </c:pt>
              </c:strCache>
            </c:strRef>
          </c:cat>
          <c:val>
            <c:numRef>
              <c:f>Sheet1!$B$83:$B$105</c:f>
              <c:numCache>
                <c:formatCode>0%</c:formatCode>
                <c:ptCount val="23"/>
                <c:pt idx="0">
                  <c:v>0.78139187280239419</c:v>
                </c:pt>
                <c:pt idx="1">
                  <c:v>0.70213838745524382</c:v>
                </c:pt>
                <c:pt idx="2">
                  <c:v>0.67710470386930399</c:v>
                </c:pt>
                <c:pt idx="3">
                  <c:v>0.52878119797008616</c:v>
                </c:pt>
                <c:pt idx="4">
                  <c:v>0.50750365404927211</c:v>
                </c:pt>
                <c:pt idx="5">
                  <c:v>0.48809710770046294</c:v>
                </c:pt>
                <c:pt idx="6">
                  <c:v>0.42463450684140602</c:v>
                </c:pt>
                <c:pt idx="7">
                  <c:v>0.37059053760829297</c:v>
                </c:pt>
                <c:pt idx="8">
                  <c:v>0.31593556413207702</c:v>
                </c:pt>
                <c:pt idx="10">
                  <c:v>0.31901984532865435</c:v>
                </c:pt>
                <c:pt idx="11">
                  <c:v>0.388190814059797</c:v>
                </c:pt>
                <c:pt idx="12">
                  <c:v>0.20860187979141437</c:v>
                </c:pt>
                <c:pt idx="13">
                  <c:v>0.14196486964412119</c:v>
                </c:pt>
                <c:pt idx="14">
                  <c:v>0.41864815222114499</c:v>
                </c:pt>
                <c:pt idx="15">
                  <c:v>0.33300902367222091</c:v>
                </c:pt>
                <c:pt idx="17">
                  <c:v>0.22472597637028685</c:v>
                </c:pt>
                <c:pt idx="18">
                  <c:v>0.28591791452957493</c:v>
                </c:pt>
                <c:pt idx="19">
                  <c:v>0.39238195946283916</c:v>
                </c:pt>
                <c:pt idx="20">
                  <c:v>0.32242377399602912</c:v>
                </c:pt>
                <c:pt idx="21">
                  <c:v>0.30831652278139288</c:v>
                </c:pt>
              </c:numCache>
            </c:numRef>
          </c:val>
          <c:extLst>
            <c:ext xmlns:c16="http://schemas.microsoft.com/office/drawing/2014/chart" uri="{C3380CC4-5D6E-409C-BE32-E72D297353CC}">
              <c16:uniqueId val="{00000000-C61F-417E-B182-191AC41F0F22}"/>
            </c:ext>
          </c:extLst>
        </c:ser>
        <c:ser>
          <c:idx val="1"/>
          <c:order val="1"/>
          <c:tx>
            <c:strRef>
              <c:f>Sheet1!$C$82</c:f>
              <c:strCache>
                <c:ptCount val="1"/>
                <c:pt idx="0">
                  <c:v>Occupational</c:v>
                </c:pt>
              </c:strCache>
            </c:strRef>
          </c:tx>
          <c:spPr>
            <a:solidFill>
              <a:srgbClr val="CC9900"/>
            </a:solidFill>
            <a:ln>
              <a:noFill/>
            </a:ln>
            <a:effectLst/>
          </c:spPr>
          <c:invertIfNegative val="0"/>
          <c:cat>
            <c:strRef>
              <c:f>Sheet1!$A$83:$A$105</c:f>
              <c:strCache>
                <c:ptCount val="23"/>
                <c:pt idx="0">
                  <c:v>Ireland</c:v>
                </c:pt>
                <c:pt idx="1">
                  <c:v>Great Britain</c:v>
                </c:pt>
                <c:pt idx="2">
                  <c:v>Norway</c:v>
                </c:pt>
                <c:pt idx="3">
                  <c:v>Poland</c:v>
                </c:pt>
                <c:pt idx="4">
                  <c:v>Netherlands</c:v>
                </c:pt>
                <c:pt idx="5">
                  <c:v>Belgium</c:v>
                </c:pt>
                <c:pt idx="6">
                  <c:v>Switzerland</c:v>
                </c:pt>
                <c:pt idx="7">
                  <c:v>Finland*</c:v>
                </c:pt>
                <c:pt idx="8">
                  <c:v>Germany**</c:v>
                </c:pt>
                <c:pt idx="10">
                  <c:v>Italy</c:v>
                </c:pt>
                <c:pt idx="11">
                  <c:v>Slovenia</c:v>
                </c:pt>
                <c:pt idx="12">
                  <c:v>Greece</c:v>
                </c:pt>
                <c:pt idx="13">
                  <c:v>Croatia</c:v>
                </c:pt>
                <c:pt idx="14">
                  <c:v>Sweden</c:v>
                </c:pt>
                <c:pt idx="15">
                  <c:v>Slovakia</c:v>
                </c:pt>
                <c:pt idx="17">
                  <c:v>Hungary</c:v>
                </c:pt>
                <c:pt idx="18">
                  <c:v>Portugal</c:v>
                </c:pt>
                <c:pt idx="19">
                  <c:v>Austria</c:v>
                </c:pt>
                <c:pt idx="20">
                  <c:v>Spain</c:v>
                </c:pt>
                <c:pt idx="21">
                  <c:v>France*</c:v>
                </c:pt>
                <c:pt idx="22">
                  <c:v>Lithuania**</c:v>
                </c:pt>
              </c:strCache>
            </c:strRef>
          </c:cat>
          <c:val>
            <c:numRef>
              <c:f>Sheet1!$C$83:$C$105</c:f>
              <c:numCache>
                <c:formatCode>0%</c:formatCode>
                <c:ptCount val="23"/>
                <c:pt idx="0">
                  <c:v>0.29651578501883968</c:v>
                </c:pt>
                <c:pt idx="1">
                  <c:v>0.25285707215304026</c:v>
                </c:pt>
                <c:pt idx="2">
                  <c:v>0.26271744403276548</c:v>
                </c:pt>
                <c:pt idx="3">
                  <c:v>0.45518386944273065</c:v>
                </c:pt>
                <c:pt idx="4">
                  <c:v>0.35623188516741278</c:v>
                </c:pt>
                <c:pt idx="5">
                  <c:v>0.13646730958629033</c:v>
                </c:pt>
                <c:pt idx="6">
                  <c:v>0.24460419401173916</c:v>
                </c:pt>
                <c:pt idx="7">
                  <c:v>0.32306330634951513</c:v>
                </c:pt>
                <c:pt idx="8">
                  <c:v>0.23307086204080643</c:v>
                </c:pt>
                <c:pt idx="10">
                  <c:v>0.62856799495023297</c:v>
                </c:pt>
                <c:pt idx="11">
                  <c:v>0.61948109526485973</c:v>
                </c:pt>
                <c:pt idx="12">
                  <c:v>0.60976327684724185</c:v>
                </c:pt>
                <c:pt idx="13">
                  <c:v>0.57844439123804914</c:v>
                </c:pt>
                <c:pt idx="14">
                  <c:v>0.56561619911499117</c:v>
                </c:pt>
                <c:pt idx="15">
                  <c:v>0.5370748639392825</c:v>
                </c:pt>
                <c:pt idx="17">
                  <c:v>0.59105836546502555</c:v>
                </c:pt>
                <c:pt idx="18">
                  <c:v>0.47062641571574848</c:v>
                </c:pt>
                <c:pt idx="19">
                  <c:v>0.46486720638336326</c:v>
                </c:pt>
                <c:pt idx="20">
                  <c:v>0.27722168716519646</c:v>
                </c:pt>
                <c:pt idx="21">
                  <c:v>0.22076392915949256</c:v>
                </c:pt>
                <c:pt idx="22">
                  <c:v>0.20405770227489076</c:v>
                </c:pt>
              </c:numCache>
            </c:numRef>
          </c:val>
          <c:extLst>
            <c:ext xmlns:c16="http://schemas.microsoft.com/office/drawing/2014/chart" uri="{C3380CC4-5D6E-409C-BE32-E72D297353CC}">
              <c16:uniqueId val="{00000001-C61F-417E-B182-191AC41F0F22}"/>
            </c:ext>
          </c:extLst>
        </c:ser>
        <c:ser>
          <c:idx val="2"/>
          <c:order val="2"/>
          <c:tx>
            <c:strRef>
              <c:f>Sheet1!$D$82</c:f>
              <c:strCache>
                <c:ptCount val="1"/>
                <c:pt idx="0">
                  <c:v>Living conditions</c:v>
                </c:pt>
              </c:strCache>
            </c:strRef>
          </c:tx>
          <c:spPr>
            <a:solidFill>
              <a:schemeClr val="accent5"/>
            </a:solidFill>
            <a:ln>
              <a:noFill/>
            </a:ln>
            <a:effectLst/>
          </c:spPr>
          <c:invertIfNegative val="0"/>
          <c:cat>
            <c:strRef>
              <c:f>Sheet1!$A$83:$A$105</c:f>
              <c:strCache>
                <c:ptCount val="23"/>
                <c:pt idx="0">
                  <c:v>Ireland</c:v>
                </c:pt>
                <c:pt idx="1">
                  <c:v>Great Britain</c:v>
                </c:pt>
                <c:pt idx="2">
                  <c:v>Norway</c:v>
                </c:pt>
                <c:pt idx="3">
                  <c:v>Poland</c:v>
                </c:pt>
                <c:pt idx="4">
                  <c:v>Netherlands</c:v>
                </c:pt>
                <c:pt idx="5">
                  <c:v>Belgium</c:v>
                </c:pt>
                <c:pt idx="6">
                  <c:v>Switzerland</c:v>
                </c:pt>
                <c:pt idx="7">
                  <c:v>Finland*</c:v>
                </c:pt>
                <c:pt idx="8">
                  <c:v>Germany**</c:v>
                </c:pt>
                <c:pt idx="10">
                  <c:v>Italy</c:v>
                </c:pt>
                <c:pt idx="11">
                  <c:v>Slovenia</c:v>
                </c:pt>
                <c:pt idx="12">
                  <c:v>Greece</c:v>
                </c:pt>
                <c:pt idx="13">
                  <c:v>Croatia</c:v>
                </c:pt>
                <c:pt idx="14">
                  <c:v>Sweden</c:v>
                </c:pt>
                <c:pt idx="15">
                  <c:v>Slovakia</c:v>
                </c:pt>
                <c:pt idx="17">
                  <c:v>Hungary</c:v>
                </c:pt>
                <c:pt idx="18">
                  <c:v>Portugal</c:v>
                </c:pt>
                <c:pt idx="19">
                  <c:v>Austria</c:v>
                </c:pt>
                <c:pt idx="20">
                  <c:v>Spain</c:v>
                </c:pt>
                <c:pt idx="21">
                  <c:v>France*</c:v>
                </c:pt>
                <c:pt idx="22">
                  <c:v>Lithuania**</c:v>
                </c:pt>
              </c:strCache>
            </c:strRef>
          </c:cat>
          <c:val>
            <c:numRef>
              <c:f>Sheet1!$D$83:$D$105</c:f>
              <c:numCache>
                <c:formatCode>0%</c:formatCode>
                <c:ptCount val="23"/>
                <c:pt idx="0">
                  <c:v>0.6279936145424615</c:v>
                </c:pt>
                <c:pt idx="1">
                  <c:v>0.38890655423424564</c:v>
                </c:pt>
                <c:pt idx="2">
                  <c:v>0.36014207300966433</c:v>
                </c:pt>
                <c:pt idx="3">
                  <c:v>0.29077701806065753</c:v>
                </c:pt>
                <c:pt idx="4">
                  <c:v>0.21688958428477981</c:v>
                </c:pt>
                <c:pt idx="5">
                  <c:v>0.20101094421826765</c:v>
                </c:pt>
                <c:pt idx="6">
                  <c:v>0.38986981085568662</c:v>
                </c:pt>
                <c:pt idx="7">
                  <c:v>0.19477641807143256</c:v>
                </c:pt>
                <c:pt idx="8">
                  <c:v>0.2280314565247761</c:v>
                </c:pt>
                <c:pt idx="10">
                  <c:v>0.55750700160297806</c:v>
                </c:pt>
                <c:pt idx="11">
                  <c:v>0.27573359533864844</c:v>
                </c:pt>
                <c:pt idx="12">
                  <c:v>0.36244161578722334</c:v>
                </c:pt>
                <c:pt idx="13">
                  <c:v>0.36741499377676917</c:v>
                </c:pt>
                <c:pt idx="14">
                  <c:v>0.27415259343077047</c:v>
                </c:pt>
                <c:pt idx="15">
                  <c:v>0.43366784110710166</c:v>
                </c:pt>
                <c:pt idx="17">
                  <c:v>0.61611039530702749</c:v>
                </c:pt>
                <c:pt idx="18">
                  <c:v>0.54511106298426248</c:v>
                </c:pt>
                <c:pt idx="19">
                  <c:v>0.50898627664428497</c:v>
                </c:pt>
                <c:pt idx="20">
                  <c:v>0.41598283644945799</c:v>
                </c:pt>
                <c:pt idx="21">
                  <c:v>0.35973547664872774</c:v>
                </c:pt>
                <c:pt idx="22">
                  <c:v>0.2423731896277812</c:v>
                </c:pt>
              </c:numCache>
            </c:numRef>
          </c:val>
          <c:extLst>
            <c:ext xmlns:c16="http://schemas.microsoft.com/office/drawing/2014/chart" uri="{C3380CC4-5D6E-409C-BE32-E72D297353CC}">
              <c16:uniqueId val="{00000002-C61F-417E-B182-191AC41F0F22}"/>
            </c:ext>
          </c:extLst>
        </c:ser>
        <c:dLbls>
          <c:showLegendKey val="0"/>
          <c:showVal val="0"/>
          <c:showCatName val="0"/>
          <c:showSerName val="0"/>
          <c:showPercent val="0"/>
          <c:showBubbleSize val="0"/>
        </c:dLbls>
        <c:gapWidth val="219"/>
        <c:overlap val="-27"/>
        <c:axId val="116640663"/>
        <c:axId val="116641023"/>
      </c:barChart>
      <c:catAx>
        <c:axId val="116640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nb-NO"/>
          </a:p>
        </c:txPr>
        <c:crossAx val="116641023"/>
        <c:crosses val="autoZero"/>
        <c:auto val="1"/>
        <c:lblAlgn val="ctr"/>
        <c:lblOffset val="100"/>
        <c:noMultiLvlLbl val="0"/>
      </c:catAx>
      <c:valAx>
        <c:axId val="11664102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nb-NO"/>
          </a:p>
        </c:txPr>
        <c:crossAx val="116640663"/>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'Unmet HC Age'!$B$1:$B$2</c:f>
              <c:strCache>
                <c:ptCount val="2"/>
                <c:pt idx="0">
                  <c:v>age &lt;35</c:v>
                </c:pt>
              </c:strCache>
            </c:strRef>
          </c:tx>
          <c:spPr>
            <a:solidFill>
              <a:schemeClr val="accent1"/>
            </a:solidFill>
            <a:ln>
              <a:noFill/>
            </a:ln>
            <a:effectLst/>
          </c:spPr>
          <c:invertIfNegative val="0"/>
          <c:cat>
            <c:strRef>
              <c:f>'Unmet HC Age'!$A$3:$A$27</c:f>
              <c:strCache>
                <c:ptCount val="25"/>
                <c:pt idx="0">
                  <c:v>AT</c:v>
                </c:pt>
                <c:pt idx="1">
                  <c:v>BE</c:v>
                </c:pt>
                <c:pt idx="2">
                  <c:v>CH</c:v>
                </c:pt>
                <c:pt idx="3">
                  <c:v>CY</c:v>
                </c:pt>
                <c:pt idx="4">
                  <c:v>DE</c:v>
                </c:pt>
                <c:pt idx="5">
                  <c:v>ES</c:v>
                </c:pt>
                <c:pt idx="6">
                  <c:v>FI</c:v>
                </c:pt>
                <c:pt idx="7">
                  <c:v>FR</c:v>
                </c:pt>
                <c:pt idx="8">
                  <c:v>GB</c:v>
                </c:pt>
                <c:pt idx="9">
                  <c:v>GR</c:v>
                </c:pt>
                <c:pt idx="10">
                  <c:v>HR</c:v>
                </c:pt>
                <c:pt idx="11">
                  <c:v>HU</c:v>
                </c:pt>
                <c:pt idx="12">
                  <c:v>IE</c:v>
                </c:pt>
                <c:pt idx="13">
                  <c:v>IS</c:v>
                </c:pt>
                <c:pt idx="14">
                  <c:v>IT</c:v>
                </c:pt>
                <c:pt idx="15">
                  <c:v>LT</c:v>
                </c:pt>
                <c:pt idx="16">
                  <c:v>NL</c:v>
                </c:pt>
                <c:pt idx="17">
                  <c:v>NO</c:v>
                </c:pt>
                <c:pt idx="18">
                  <c:v>PL</c:v>
                </c:pt>
                <c:pt idx="19">
                  <c:v>PT</c:v>
                </c:pt>
                <c:pt idx="20">
                  <c:v>RS</c:v>
                </c:pt>
                <c:pt idx="21">
                  <c:v>SE</c:v>
                </c:pt>
                <c:pt idx="22">
                  <c:v>SI</c:v>
                </c:pt>
                <c:pt idx="23">
                  <c:v>SK</c:v>
                </c:pt>
                <c:pt idx="24">
                  <c:v>TOTAL </c:v>
                </c:pt>
              </c:strCache>
            </c:strRef>
          </c:cat>
          <c:val>
            <c:numRef>
              <c:f>'Unmet HC Age'!$B$3:$B$27</c:f>
              <c:numCache>
                <c:formatCode>0.0</c:formatCode>
                <c:ptCount val="25"/>
                <c:pt idx="0">
                  <c:v>12.0766072403522</c:v>
                </c:pt>
                <c:pt idx="1">
                  <c:v>21.105170447202699</c:v>
                </c:pt>
                <c:pt idx="2">
                  <c:v>14.4051353901908</c:v>
                </c:pt>
                <c:pt idx="3">
                  <c:v>6.0462051499298202</c:v>
                </c:pt>
                <c:pt idx="4">
                  <c:v>25.3052951995802</c:v>
                </c:pt>
                <c:pt idx="5">
                  <c:v>24.939591957496901</c:v>
                </c:pt>
                <c:pt idx="6">
                  <c:v>24.062346195587299</c:v>
                </c:pt>
                <c:pt idx="7">
                  <c:v>22.639424457006601</c:v>
                </c:pt>
                <c:pt idx="8">
                  <c:v>27.544113581791901</c:v>
                </c:pt>
                <c:pt idx="9">
                  <c:v>4.0320634337200802</c:v>
                </c:pt>
                <c:pt idx="10">
                  <c:v>10.4991508817625</c:v>
                </c:pt>
                <c:pt idx="11">
                  <c:v>6.4739942429566497</c:v>
                </c:pt>
                <c:pt idx="12">
                  <c:v>12.978652781442999</c:v>
                </c:pt>
                <c:pt idx="13">
                  <c:v>22.217667189996501</c:v>
                </c:pt>
                <c:pt idx="14">
                  <c:v>4.6684315261925002</c:v>
                </c:pt>
                <c:pt idx="15">
                  <c:v>13.713485569231199</c:v>
                </c:pt>
                <c:pt idx="16">
                  <c:v>10.2270316468157</c:v>
                </c:pt>
                <c:pt idx="17">
                  <c:v>31.346165848096302</c:v>
                </c:pt>
                <c:pt idx="18">
                  <c:v>19.803021766777</c:v>
                </c:pt>
                <c:pt idx="19">
                  <c:v>18.355414859816602</c:v>
                </c:pt>
                <c:pt idx="20">
                  <c:v>18.700588720339301</c:v>
                </c:pt>
                <c:pt idx="21">
                  <c:v>22.982387959546301</c:v>
                </c:pt>
                <c:pt idx="22">
                  <c:v>13.321913652354</c:v>
                </c:pt>
                <c:pt idx="23">
                  <c:v>4.3615120940206804</c:v>
                </c:pt>
                <c:pt idx="24">
                  <c:v>19.791031989781899</c:v>
                </c:pt>
              </c:numCache>
            </c:numRef>
          </c:val>
          <c:extLst>
            <c:ext xmlns:c16="http://schemas.microsoft.com/office/drawing/2014/chart" uri="{C3380CC4-5D6E-409C-BE32-E72D297353CC}">
              <c16:uniqueId val="{00000000-638A-4A36-9078-5E3443A01D06}"/>
            </c:ext>
          </c:extLst>
        </c:ser>
        <c:ser>
          <c:idx val="1"/>
          <c:order val="1"/>
          <c:tx>
            <c:strRef>
              <c:f>'Unmet HC Age'!$C$1:$C$2</c:f>
              <c:strCache>
                <c:ptCount val="2"/>
                <c:pt idx="0">
                  <c:v>age &gt;=35</c:v>
                </c:pt>
              </c:strCache>
            </c:strRef>
          </c:tx>
          <c:spPr>
            <a:solidFill>
              <a:srgbClr val="FFC000"/>
            </a:solidFill>
            <a:ln>
              <a:noFill/>
            </a:ln>
            <a:effectLst/>
          </c:spPr>
          <c:invertIfNegative val="0"/>
          <c:cat>
            <c:strRef>
              <c:f>'Unmet HC Age'!$A$3:$A$27</c:f>
              <c:strCache>
                <c:ptCount val="25"/>
                <c:pt idx="0">
                  <c:v>AT</c:v>
                </c:pt>
                <c:pt idx="1">
                  <c:v>BE</c:v>
                </c:pt>
                <c:pt idx="2">
                  <c:v>CH</c:v>
                </c:pt>
                <c:pt idx="3">
                  <c:v>CY</c:v>
                </c:pt>
                <c:pt idx="4">
                  <c:v>DE</c:v>
                </c:pt>
                <c:pt idx="5">
                  <c:v>ES</c:v>
                </c:pt>
                <c:pt idx="6">
                  <c:v>FI</c:v>
                </c:pt>
                <c:pt idx="7">
                  <c:v>FR</c:v>
                </c:pt>
                <c:pt idx="8">
                  <c:v>GB</c:v>
                </c:pt>
                <c:pt idx="9">
                  <c:v>GR</c:v>
                </c:pt>
                <c:pt idx="10">
                  <c:v>HR</c:v>
                </c:pt>
                <c:pt idx="11">
                  <c:v>HU</c:v>
                </c:pt>
                <c:pt idx="12">
                  <c:v>IE</c:v>
                </c:pt>
                <c:pt idx="13">
                  <c:v>IS</c:v>
                </c:pt>
                <c:pt idx="14">
                  <c:v>IT</c:v>
                </c:pt>
                <c:pt idx="15">
                  <c:v>LT</c:v>
                </c:pt>
                <c:pt idx="16">
                  <c:v>NL</c:v>
                </c:pt>
                <c:pt idx="17">
                  <c:v>NO</c:v>
                </c:pt>
                <c:pt idx="18">
                  <c:v>PL</c:v>
                </c:pt>
                <c:pt idx="19">
                  <c:v>PT</c:v>
                </c:pt>
                <c:pt idx="20">
                  <c:v>RS</c:v>
                </c:pt>
                <c:pt idx="21">
                  <c:v>SE</c:v>
                </c:pt>
                <c:pt idx="22">
                  <c:v>SI</c:v>
                </c:pt>
                <c:pt idx="23">
                  <c:v>SK</c:v>
                </c:pt>
                <c:pt idx="24">
                  <c:v>TOTAL </c:v>
                </c:pt>
              </c:strCache>
            </c:strRef>
          </c:cat>
          <c:val>
            <c:numRef>
              <c:f>'Unmet HC Age'!$C$3:$C$27</c:f>
              <c:numCache>
                <c:formatCode>0.0</c:formatCode>
                <c:ptCount val="25"/>
                <c:pt idx="0">
                  <c:v>9.8192047630068195</c:v>
                </c:pt>
                <c:pt idx="1">
                  <c:v>15.378487801549801</c:v>
                </c:pt>
                <c:pt idx="2">
                  <c:v>6.7797617320503099</c:v>
                </c:pt>
                <c:pt idx="3">
                  <c:v>12.384616740949999</c:v>
                </c:pt>
                <c:pt idx="4">
                  <c:v>17.019280769537598</c:v>
                </c:pt>
                <c:pt idx="5">
                  <c:v>21.658050651851099</c:v>
                </c:pt>
                <c:pt idx="6">
                  <c:v>20.9254627460449</c:v>
                </c:pt>
                <c:pt idx="7">
                  <c:v>18.3259164269131</c:v>
                </c:pt>
                <c:pt idx="8">
                  <c:v>25.734150802690699</c:v>
                </c:pt>
                <c:pt idx="9">
                  <c:v>9.1451128813316096</c:v>
                </c:pt>
                <c:pt idx="10">
                  <c:v>13.667794310583499</c:v>
                </c:pt>
                <c:pt idx="11">
                  <c:v>11.5665894814193</c:v>
                </c:pt>
                <c:pt idx="12">
                  <c:v>13.2763564847137</c:v>
                </c:pt>
                <c:pt idx="13">
                  <c:v>28.281476712191001</c:v>
                </c:pt>
                <c:pt idx="14">
                  <c:v>11.9841039926735</c:v>
                </c:pt>
                <c:pt idx="15">
                  <c:v>21.540165951041399</c:v>
                </c:pt>
                <c:pt idx="16">
                  <c:v>6.7443934149887896</c:v>
                </c:pt>
                <c:pt idx="17">
                  <c:v>19.107814063594201</c:v>
                </c:pt>
                <c:pt idx="18">
                  <c:v>20.486569602337301</c:v>
                </c:pt>
                <c:pt idx="19">
                  <c:v>18.5102214977166</c:v>
                </c:pt>
                <c:pt idx="20">
                  <c:v>24.4437970276493</c:v>
                </c:pt>
                <c:pt idx="21">
                  <c:v>15.0323245864121</c:v>
                </c:pt>
                <c:pt idx="22">
                  <c:v>12.8652401244576</c:v>
                </c:pt>
                <c:pt idx="23">
                  <c:v>9.7689903144954098</c:v>
                </c:pt>
                <c:pt idx="24">
                  <c:v>17.563338738752901</c:v>
                </c:pt>
              </c:numCache>
            </c:numRef>
          </c:val>
          <c:extLst>
            <c:ext xmlns:c16="http://schemas.microsoft.com/office/drawing/2014/chart" uri="{C3380CC4-5D6E-409C-BE32-E72D297353CC}">
              <c16:uniqueId val="{00000001-638A-4A36-9078-5E3443A01D06}"/>
            </c:ext>
          </c:extLst>
        </c:ser>
        <c:dLbls>
          <c:showLegendKey val="0"/>
          <c:showVal val="0"/>
          <c:showCatName val="0"/>
          <c:showSerName val="0"/>
          <c:showPercent val="0"/>
          <c:showBubbleSize val="0"/>
        </c:dLbls>
        <c:gapWidth val="219"/>
        <c:overlap val="-27"/>
        <c:axId val="1145587784"/>
        <c:axId val="1145585624"/>
      </c:barChart>
      <c:catAx>
        <c:axId val="1145587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nb-NO"/>
          </a:p>
        </c:txPr>
        <c:crossAx val="1145585624"/>
        <c:crosses val="autoZero"/>
        <c:auto val="1"/>
        <c:lblAlgn val="ctr"/>
        <c:lblOffset val="100"/>
        <c:noMultiLvlLbl val="0"/>
      </c:catAx>
      <c:valAx>
        <c:axId val="11455856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r>
                  <a:rPr lang="nb-NO"/>
                  <a:t>%</a:t>
                </a:r>
              </a:p>
            </c:rich>
          </c:tx>
          <c:layout>
            <c:manualLayout>
              <c:xMode val="edge"/>
              <c:yMode val="edge"/>
              <c:x val="0"/>
              <c:y val="0.4152951961516289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nb-NO"/>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nb-NO"/>
          </a:p>
        </c:txPr>
        <c:crossAx val="114558778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944E7A-09C6-4021-A9CB-B7F3C086AE28}"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IE"/>
        </a:p>
      </dgm:t>
    </dgm:pt>
    <dgm:pt modelId="{026CEFCD-CADD-40DC-8B79-DD21F2E7757E}">
      <dgm:prSet phldrT="[Text]"/>
      <dgm:spPr/>
      <dgm:t>
        <a:bodyPr/>
        <a:lstStyle/>
        <a:p>
          <a:r>
            <a:rPr lang="en-IE" dirty="0"/>
            <a:t>High quality comparative data on child wellbeing</a:t>
          </a:r>
        </a:p>
      </dgm:t>
    </dgm:pt>
    <dgm:pt modelId="{735D89CE-A129-4A35-8D78-22A6D0282C17}" type="parTrans" cxnId="{6C0BB9FB-044E-482D-B4BE-9C8AB02D4761}">
      <dgm:prSet/>
      <dgm:spPr/>
      <dgm:t>
        <a:bodyPr/>
        <a:lstStyle/>
        <a:p>
          <a:endParaRPr lang="en-IE"/>
        </a:p>
      </dgm:t>
    </dgm:pt>
    <dgm:pt modelId="{543488B7-EADB-4462-9C2D-B40C3F5D7F31}" type="sibTrans" cxnId="{6C0BB9FB-044E-482D-B4BE-9C8AB02D4761}">
      <dgm:prSet/>
      <dgm:spPr/>
      <dgm:t>
        <a:bodyPr/>
        <a:lstStyle/>
        <a:p>
          <a:endParaRPr lang="en-IE"/>
        </a:p>
      </dgm:t>
    </dgm:pt>
    <dgm:pt modelId="{7C726B6C-145F-4EEF-B690-8C0AA6DD9B2E}">
      <dgm:prSet phldrT="[Text]"/>
      <dgm:spPr/>
      <dgm:t>
        <a:bodyPr/>
        <a:lstStyle/>
        <a:p>
          <a:r>
            <a:rPr lang="en-IE" dirty="0"/>
            <a:t>Harmonised instruments</a:t>
          </a:r>
        </a:p>
      </dgm:t>
    </dgm:pt>
    <dgm:pt modelId="{7C289543-B8A3-4FEC-922B-873E1A0969E5}" type="parTrans" cxnId="{8B1D32A5-BE98-4CB4-9E51-F1F16A405D1D}">
      <dgm:prSet/>
      <dgm:spPr/>
      <dgm:t>
        <a:bodyPr/>
        <a:lstStyle/>
        <a:p>
          <a:endParaRPr lang="en-IE"/>
        </a:p>
      </dgm:t>
    </dgm:pt>
    <dgm:pt modelId="{D4C1CAEC-55F8-4EA3-8BB0-479EBDC48FB2}" type="sibTrans" cxnId="{8B1D32A5-BE98-4CB4-9E51-F1F16A405D1D}">
      <dgm:prSet/>
      <dgm:spPr/>
      <dgm:t>
        <a:bodyPr/>
        <a:lstStyle/>
        <a:p>
          <a:endParaRPr lang="en-IE"/>
        </a:p>
      </dgm:t>
    </dgm:pt>
    <dgm:pt modelId="{C007BE40-1C8D-49D2-885B-8D8D815B6867}">
      <dgm:prSet phldrT="[Text]"/>
      <dgm:spPr/>
      <dgm:t>
        <a:bodyPr/>
        <a:lstStyle/>
        <a:p>
          <a:r>
            <a:rPr lang="en-IE" dirty="0"/>
            <a:t>Longitudinal coverage</a:t>
          </a:r>
        </a:p>
      </dgm:t>
    </dgm:pt>
    <dgm:pt modelId="{2E39824B-2248-4243-BD3E-C70B714FEA06}" type="parTrans" cxnId="{9C3BE6F8-3F76-4AC4-A8A5-7E49D4828A3A}">
      <dgm:prSet/>
      <dgm:spPr/>
      <dgm:t>
        <a:bodyPr/>
        <a:lstStyle/>
        <a:p>
          <a:endParaRPr lang="en-IE"/>
        </a:p>
      </dgm:t>
    </dgm:pt>
    <dgm:pt modelId="{0F6E06DA-4F86-48DD-90B7-A63343E6775D}" type="sibTrans" cxnId="{9C3BE6F8-3F76-4AC4-A8A5-7E49D4828A3A}">
      <dgm:prSet/>
      <dgm:spPr/>
      <dgm:t>
        <a:bodyPr/>
        <a:lstStyle/>
        <a:p>
          <a:endParaRPr lang="en-IE"/>
        </a:p>
      </dgm:t>
    </dgm:pt>
    <dgm:pt modelId="{A626A978-8419-4B8B-B085-B4E11355527A}">
      <dgm:prSet phldrT="[Text]"/>
      <dgm:spPr/>
      <dgm:t>
        <a:bodyPr/>
        <a:lstStyle/>
        <a:p>
          <a:r>
            <a:rPr lang="en-IE" dirty="0"/>
            <a:t>Europe’s only longitudinal cohort survey of child wellbeing</a:t>
          </a:r>
        </a:p>
      </dgm:t>
    </dgm:pt>
    <dgm:pt modelId="{50ED0D75-4732-461C-8551-69AEB66AE162}" type="parTrans" cxnId="{9B3D6B62-D5CB-424C-BEE9-4CED0F604517}">
      <dgm:prSet/>
      <dgm:spPr/>
      <dgm:t>
        <a:bodyPr/>
        <a:lstStyle/>
        <a:p>
          <a:endParaRPr lang="en-IE"/>
        </a:p>
      </dgm:t>
    </dgm:pt>
    <dgm:pt modelId="{B923C2C4-B3F7-4BEB-B4D3-ED8BA6AE911F}" type="sibTrans" cxnId="{9B3D6B62-D5CB-424C-BEE9-4CED0F604517}">
      <dgm:prSet/>
      <dgm:spPr/>
      <dgm:t>
        <a:bodyPr/>
        <a:lstStyle/>
        <a:p>
          <a:endParaRPr lang="en-IE"/>
        </a:p>
      </dgm:t>
    </dgm:pt>
    <dgm:pt modelId="{473FC9EC-DD93-4D44-B0EF-EE741A036D03}">
      <dgm:prSet phldrT="[Text]"/>
      <dgm:spPr/>
      <dgm:t>
        <a:bodyPr/>
        <a:lstStyle/>
        <a:p>
          <a:r>
            <a:rPr lang="en-IE" dirty="0"/>
            <a:t>25 partner countries</a:t>
          </a:r>
        </a:p>
      </dgm:t>
    </dgm:pt>
    <dgm:pt modelId="{EA8ED05F-7804-47AB-BECB-BF99779D6A5C}" type="parTrans" cxnId="{00E7487D-3166-4B79-A3DF-F880528E1D1A}">
      <dgm:prSet/>
      <dgm:spPr/>
      <dgm:t>
        <a:bodyPr/>
        <a:lstStyle/>
        <a:p>
          <a:endParaRPr lang="en-IE"/>
        </a:p>
      </dgm:t>
    </dgm:pt>
    <dgm:pt modelId="{332125B0-28C6-46FD-89FF-F6E54C80872D}" type="sibTrans" cxnId="{00E7487D-3166-4B79-A3DF-F880528E1D1A}">
      <dgm:prSet/>
      <dgm:spPr/>
      <dgm:t>
        <a:bodyPr/>
        <a:lstStyle/>
        <a:p>
          <a:endParaRPr lang="en-IE"/>
        </a:p>
      </dgm:t>
    </dgm:pt>
    <dgm:pt modelId="{ABA41141-6988-4993-A655-839DE1ABA40C}">
      <dgm:prSet phldrT="[Text]"/>
      <dgm:spPr/>
      <dgm:t>
        <a:bodyPr/>
        <a:lstStyle/>
        <a:p>
          <a:r>
            <a:rPr lang="en-IE" dirty="0"/>
            <a:t>National Nodes</a:t>
          </a:r>
        </a:p>
      </dgm:t>
    </dgm:pt>
    <dgm:pt modelId="{7DFF86D2-3A7D-45EC-9AFF-643C625DB268}" type="parTrans" cxnId="{8B57824F-CC3B-48B1-99D4-E36F5389CF32}">
      <dgm:prSet/>
      <dgm:spPr/>
      <dgm:t>
        <a:bodyPr/>
        <a:lstStyle/>
        <a:p>
          <a:endParaRPr lang="en-IE"/>
        </a:p>
      </dgm:t>
    </dgm:pt>
    <dgm:pt modelId="{C2AEE0FB-4A9C-45D7-8CF0-EAB7C2C24C26}" type="sibTrans" cxnId="{8B57824F-CC3B-48B1-99D4-E36F5389CF32}">
      <dgm:prSet/>
      <dgm:spPr/>
      <dgm:t>
        <a:bodyPr/>
        <a:lstStyle/>
        <a:p>
          <a:endParaRPr lang="en-IE"/>
        </a:p>
      </dgm:t>
    </dgm:pt>
    <dgm:pt modelId="{D8669483-7CDB-4A97-B462-DEE24FCB9AD1}">
      <dgm:prSet phldrT="[Text]"/>
      <dgm:spPr/>
      <dgm:t>
        <a:bodyPr/>
        <a:lstStyle/>
        <a:p>
          <a:r>
            <a:rPr lang="en-IE" dirty="0"/>
            <a:t>Accelerated cohort design</a:t>
          </a:r>
        </a:p>
      </dgm:t>
    </dgm:pt>
    <dgm:pt modelId="{10A2D68C-7754-4000-8E46-39586AECE86C}" type="parTrans" cxnId="{9BA34435-9A48-4312-B039-0E62B9211F06}">
      <dgm:prSet/>
      <dgm:spPr/>
      <dgm:t>
        <a:bodyPr/>
        <a:lstStyle/>
        <a:p>
          <a:endParaRPr lang="en-IE"/>
        </a:p>
      </dgm:t>
    </dgm:pt>
    <dgm:pt modelId="{1E06BE65-9E92-4A36-BBDB-EC85B7F8DECD}" type="sibTrans" cxnId="{9BA34435-9A48-4312-B039-0E62B9211F06}">
      <dgm:prSet/>
      <dgm:spPr/>
      <dgm:t>
        <a:bodyPr/>
        <a:lstStyle/>
        <a:p>
          <a:endParaRPr lang="en-IE"/>
        </a:p>
      </dgm:t>
    </dgm:pt>
    <dgm:pt modelId="{0A122A6A-22F7-4D77-AA20-7030390409FA}">
      <dgm:prSet phldrT="[Text]"/>
      <dgm:spPr/>
      <dgm:t>
        <a:bodyPr/>
        <a:lstStyle/>
        <a:p>
          <a:r>
            <a:rPr lang="en-IE" dirty="0"/>
            <a:t>Child cohort age 8 in 2027</a:t>
          </a:r>
        </a:p>
      </dgm:t>
    </dgm:pt>
    <dgm:pt modelId="{4E5BD4FF-A8F2-4099-B20B-E606654ED8C3}" type="parTrans" cxnId="{6DD66EDA-DC31-4F34-B6F2-22FEEAE85C9B}">
      <dgm:prSet/>
      <dgm:spPr/>
      <dgm:t>
        <a:bodyPr/>
        <a:lstStyle/>
        <a:p>
          <a:endParaRPr lang="en-IE"/>
        </a:p>
      </dgm:t>
    </dgm:pt>
    <dgm:pt modelId="{814B6AF0-26F6-434C-87AE-B7CB0209BBF2}" type="sibTrans" cxnId="{6DD66EDA-DC31-4F34-B6F2-22FEEAE85C9B}">
      <dgm:prSet/>
      <dgm:spPr/>
      <dgm:t>
        <a:bodyPr/>
        <a:lstStyle/>
        <a:p>
          <a:endParaRPr lang="en-IE"/>
        </a:p>
      </dgm:t>
    </dgm:pt>
    <dgm:pt modelId="{FA124307-EBB2-4AED-9B9D-ACC3A3D86891}">
      <dgm:prSet phldrT="[Text]"/>
      <dgm:spPr/>
      <dgm:t>
        <a:bodyPr/>
        <a:lstStyle/>
        <a:p>
          <a:r>
            <a:rPr lang="en-IE" dirty="0"/>
            <a:t>Infant cohort age 9 months in 2029</a:t>
          </a:r>
        </a:p>
      </dgm:t>
    </dgm:pt>
    <dgm:pt modelId="{3472C4AC-E5D4-4145-84BA-E9C98B76EEAA}" type="parTrans" cxnId="{9D1A9ABC-6ED4-4328-987D-E338BC4C5B4A}">
      <dgm:prSet/>
      <dgm:spPr/>
      <dgm:t>
        <a:bodyPr/>
        <a:lstStyle/>
        <a:p>
          <a:endParaRPr lang="en-IE"/>
        </a:p>
      </dgm:t>
    </dgm:pt>
    <dgm:pt modelId="{DB8F9B11-4830-49F8-9DBC-3952A730DA6D}" type="sibTrans" cxnId="{9D1A9ABC-6ED4-4328-987D-E338BC4C5B4A}">
      <dgm:prSet/>
      <dgm:spPr/>
      <dgm:t>
        <a:bodyPr/>
        <a:lstStyle/>
        <a:p>
          <a:endParaRPr lang="en-IE"/>
        </a:p>
      </dgm:t>
    </dgm:pt>
    <dgm:pt modelId="{E989D557-72D6-447B-BB75-286ABB72A120}">
      <dgm:prSet phldrT="[Text]"/>
      <dgm:spPr/>
      <dgm:t>
        <a:bodyPr/>
        <a:lstStyle/>
        <a:p>
          <a:r>
            <a:rPr lang="en-IE" dirty="0"/>
            <a:t>Central Hub</a:t>
          </a:r>
        </a:p>
      </dgm:t>
    </dgm:pt>
    <dgm:pt modelId="{122B4B79-99EB-4A7C-B116-DF9A43BBC566}" type="parTrans" cxnId="{4D7E9A9C-8D8E-407F-8E16-39185680B12E}">
      <dgm:prSet/>
      <dgm:spPr/>
      <dgm:t>
        <a:bodyPr/>
        <a:lstStyle/>
        <a:p>
          <a:endParaRPr lang="en-IE"/>
        </a:p>
      </dgm:t>
    </dgm:pt>
    <dgm:pt modelId="{6A232CA8-22A6-448F-8F27-1F5C8C09149B}" type="sibTrans" cxnId="{4D7E9A9C-8D8E-407F-8E16-39185680B12E}">
      <dgm:prSet/>
      <dgm:spPr/>
      <dgm:t>
        <a:bodyPr/>
        <a:lstStyle/>
        <a:p>
          <a:endParaRPr lang="en-IE"/>
        </a:p>
      </dgm:t>
    </dgm:pt>
    <dgm:pt modelId="{020E8CD5-2431-4208-8226-DED2A3D0F662}" type="pres">
      <dgm:prSet presAssocID="{0D944E7A-09C6-4021-A9CB-B7F3C086AE28}" presName="Name0" presStyleCnt="0">
        <dgm:presLayoutVars>
          <dgm:dir/>
          <dgm:animLvl val="lvl"/>
          <dgm:resizeHandles val="exact"/>
        </dgm:presLayoutVars>
      </dgm:prSet>
      <dgm:spPr/>
    </dgm:pt>
    <dgm:pt modelId="{75C10685-B2A8-483A-82A9-F687B6782D6E}" type="pres">
      <dgm:prSet presAssocID="{026CEFCD-CADD-40DC-8B79-DD21F2E7757E}" presName="composite" presStyleCnt="0"/>
      <dgm:spPr/>
    </dgm:pt>
    <dgm:pt modelId="{C8224594-AD8C-4891-847E-36A146A05BEC}" type="pres">
      <dgm:prSet presAssocID="{026CEFCD-CADD-40DC-8B79-DD21F2E7757E}" presName="parTx" presStyleLbl="alignNode1" presStyleIdx="0" presStyleCnt="3">
        <dgm:presLayoutVars>
          <dgm:chMax val="0"/>
          <dgm:chPref val="0"/>
          <dgm:bulletEnabled val="1"/>
        </dgm:presLayoutVars>
      </dgm:prSet>
      <dgm:spPr/>
    </dgm:pt>
    <dgm:pt modelId="{80CBCFF8-8073-4ECA-B471-DB057B33DD61}" type="pres">
      <dgm:prSet presAssocID="{026CEFCD-CADD-40DC-8B79-DD21F2E7757E}" presName="desTx" presStyleLbl="alignAccFollowNode1" presStyleIdx="0" presStyleCnt="3">
        <dgm:presLayoutVars>
          <dgm:bulletEnabled val="1"/>
        </dgm:presLayoutVars>
      </dgm:prSet>
      <dgm:spPr/>
    </dgm:pt>
    <dgm:pt modelId="{2AE8C8F4-41CB-49F0-BD99-A893B02E9CB8}" type="pres">
      <dgm:prSet presAssocID="{543488B7-EADB-4462-9C2D-B40C3F5D7F31}" presName="space" presStyleCnt="0"/>
      <dgm:spPr/>
    </dgm:pt>
    <dgm:pt modelId="{54453293-2520-4512-80FE-0A1CCE535FD8}" type="pres">
      <dgm:prSet presAssocID="{A626A978-8419-4B8B-B085-B4E11355527A}" presName="composite" presStyleCnt="0"/>
      <dgm:spPr/>
    </dgm:pt>
    <dgm:pt modelId="{4BEEE797-57CC-40DE-B3CE-41A15BD909A9}" type="pres">
      <dgm:prSet presAssocID="{A626A978-8419-4B8B-B085-B4E11355527A}" presName="parTx" presStyleLbl="alignNode1" presStyleIdx="1" presStyleCnt="3">
        <dgm:presLayoutVars>
          <dgm:chMax val="0"/>
          <dgm:chPref val="0"/>
          <dgm:bulletEnabled val="1"/>
        </dgm:presLayoutVars>
      </dgm:prSet>
      <dgm:spPr/>
    </dgm:pt>
    <dgm:pt modelId="{53609E29-0602-4DC7-972A-6F59811A7ED5}" type="pres">
      <dgm:prSet presAssocID="{A626A978-8419-4B8B-B085-B4E11355527A}" presName="desTx" presStyleLbl="alignAccFollowNode1" presStyleIdx="1" presStyleCnt="3">
        <dgm:presLayoutVars>
          <dgm:bulletEnabled val="1"/>
        </dgm:presLayoutVars>
      </dgm:prSet>
      <dgm:spPr/>
    </dgm:pt>
    <dgm:pt modelId="{195767E3-B497-464B-9909-7BF24EF237E1}" type="pres">
      <dgm:prSet presAssocID="{B923C2C4-B3F7-4BEB-B4D3-ED8BA6AE911F}" presName="space" presStyleCnt="0"/>
      <dgm:spPr/>
    </dgm:pt>
    <dgm:pt modelId="{BBDEC3D6-BAF4-47C5-9C03-F24FDBCAB485}" type="pres">
      <dgm:prSet presAssocID="{D8669483-7CDB-4A97-B462-DEE24FCB9AD1}" presName="composite" presStyleCnt="0"/>
      <dgm:spPr/>
    </dgm:pt>
    <dgm:pt modelId="{70E1491E-6455-4DDD-9A1C-6804D75B9DD1}" type="pres">
      <dgm:prSet presAssocID="{D8669483-7CDB-4A97-B462-DEE24FCB9AD1}" presName="parTx" presStyleLbl="alignNode1" presStyleIdx="2" presStyleCnt="3">
        <dgm:presLayoutVars>
          <dgm:chMax val="0"/>
          <dgm:chPref val="0"/>
          <dgm:bulletEnabled val="1"/>
        </dgm:presLayoutVars>
      </dgm:prSet>
      <dgm:spPr/>
    </dgm:pt>
    <dgm:pt modelId="{E9585A49-616D-4570-8AAC-2CA0F276920A}" type="pres">
      <dgm:prSet presAssocID="{D8669483-7CDB-4A97-B462-DEE24FCB9AD1}" presName="desTx" presStyleLbl="alignAccFollowNode1" presStyleIdx="2" presStyleCnt="3">
        <dgm:presLayoutVars>
          <dgm:bulletEnabled val="1"/>
        </dgm:presLayoutVars>
      </dgm:prSet>
      <dgm:spPr/>
    </dgm:pt>
  </dgm:ptLst>
  <dgm:cxnLst>
    <dgm:cxn modelId="{19568818-24F7-4C4E-B8B5-CF0A703DCD06}" type="presOf" srcId="{E989D557-72D6-447B-BB75-286ABB72A120}" destId="{53609E29-0602-4DC7-972A-6F59811A7ED5}" srcOrd="0" destOrd="2" presId="urn:microsoft.com/office/officeart/2005/8/layout/hList1"/>
    <dgm:cxn modelId="{6F0CEB1B-0E79-4179-B576-E10A617D523F}" type="presOf" srcId="{0A122A6A-22F7-4D77-AA20-7030390409FA}" destId="{E9585A49-616D-4570-8AAC-2CA0F276920A}" srcOrd="0" destOrd="0" presId="urn:microsoft.com/office/officeart/2005/8/layout/hList1"/>
    <dgm:cxn modelId="{A5EF5323-C5E7-4E80-B355-A2A24FE3FF7F}" type="presOf" srcId="{C007BE40-1C8D-49D2-885B-8D8D815B6867}" destId="{80CBCFF8-8073-4ECA-B471-DB057B33DD61}" srcOrd="0" destOrd="1" presId="urn:microsoft.com/office/officeart/2005/8/layout/hList1"/>
    <dgm:cxn modelId="{9BA34435-9A48-4312-B039-0E62B9211F06}" srcId="{0D944E7A-09C6-4021-A9CB-B7F3C086AE28}" destId="{D8669483-7CDB-4A97-B462-DEE24FCB9AD1}" srcOrd="2" destOrd="0" parTransId="{10A2D68C-7754-4000-8E46-39586AECE86C}" sibTransId="{1E06BE65-9E92-4A36-BBDB-EC85B7F8DECD}"/>
    <dgm:cxn modelId="{9B3D6B62-D5CB-424C-BEE9-4CED0F604517}" srcId="{0D944E7A-09C6-4021-A9CB-B7F3C086AE28}" destId="{A626A978-8419-4B8B-B085-B4E11355527A}" srcOrd="1" destOrd="0" parTransId="{50ED0D75-4732-461C-8551-69AEB66AE162}" sibTransId="{B923C2C4-B3F7-4BEB-B4D3-ED8BA6AE911F}"/>
    <dgm:cxn modelId="{130F2443-736C-4FDB-AF8D-849C33CFD778}" type="presOf" srcId="{A626A978-8419-4B8B-B085-B4E11355527A}" destId="{4BEEE797-57CC-40DE-B3CE-41A15BD909A9}" srcOrd="0" destOrd="0" presId="urn:microsoft.com/office/officeart/2005/8/layout/hList1"/>
    <dgm:cxn modelId="{B0DD3A64-57F4-44BE-B803-A7F210ECBDF0}" type="presOf" srcId="{7C726B6C-145F-4EEF-B690-8C0AA6DD9B2E}" destId="{80CBCFF8-8073-4ECA-B471-DB057B33DD61}" srcOrd="0" destOrd="0" presId="urn:microsoft.com/office/officeart/2005/8/layout/hList1"/>
    <dgm:cxn modelId="{83241D6A-AD61-48D0-9FD6-0EE4BAFC0994}" type="presOf" srcId="{FA124307-EBB2-4AED-9B9D-ACC3A3D86891}" destId="{E9585A49-616D-4570-8AAC-2CA0F276920A}" srcOrd="0" destOrd="1" presId="urn:microsoft.com/office/officeart/2005/8/layout/hList1"/>
    <dgm:cxn modelId="{8B57824F-CC3B-48B1-99D4-E36F5389CF32}" srcId="{A626A978-8419-4B8B-B085-B4E11355527A}" destId="{ABA41141-6988-4993-A655-839DE1ABA40C}" srcOrd="1" destOrd="0" parTransId="{7DFF86D2-3A7D-45EC-9AFF-643C625DB268}" sibTransId="{C2AEE0FB-4A9C-45D7-8CF0-EAB7C2C24C26}"/>
    <dgm:cxn modelId="{00E7487D-3166-4B79-A3DF-F880528E1D1A}" srcId="{A626A978-8419-4B8B-B085-B4E11355527A}" destId="{473FC9EC-DD93-4D44-B0EF-EE741A036D03}" srcOrd="0" destOrd="0" parTransId="{EA8ED05F-7804-47AB-BECB-BF99779D6A5C}" sibTransId="{332125B0-28C6-46FD-89FF-F6E54C80872D}"/>
    <dgm:cxn modelId="{F3911E8A-ED82-4770-95CA-BCB17CFEAFB7}" type="presOf" srcId="{D8669483-7CDB-4A97-B462-DEE24FCB9AD1}" destId="{70E1491E-6455-4DDD-9A1C-6804D75B9DD1}" srcOrd="0" destOrd="0" presId="urn:microsoft.com/office/officeart/2005/8/layout/hList1"/>
    <dgm:cxn modelId="{4D7E9A9C-8D8E-407F-8E16-39185680B12E}" srcId="{A626A978-8419-4B8B-B085-B4E11355527A}" destId="{E989D557-72D6-447B-BB75-286ABB72A120}" srcOrd="2" destOrd="0" parTransId="{122B4B79-99EB-4A7C-B116-DF9A43BBC566}" sibTransId="{6A232CA8-22A6-448F-8F27-1F5C8C09149B}"/>
    <dgm:cxn modelId="{E792909D-CF9E-4EA6-8466-9447901C933C}" type="presOf" srcId="{0D944E7A-09C6-4021-A9CB-B7F3C086AE28}" destId="{020E8CD5-2431-4208-8226-DED2A3D0F662}" srcOrd="0" destOrd="0" presId="urn:microsoft.com/office/officeart/2005/8/layout/hList1"/>
    <dgm:cxn modelId="{8B1D32A5-BE98-4CB4-9E51-F1F16A405D1D}" srcId="{026CEFCD-CADD-40DC-8B79-DD21F2E7757E}" destId="{7C726B6C-145F-4EEF-B690-8C0AA6DD9B2E}" srcOrd="0" destOrd="0" parTransId="{7C289543-B8A3-4FEC-922B-873E1A0969E5}" sibTransId="{D4C1CAEC-55F8-4EA3-8BB0-479EBDC48FB2}"/>
    <dgm:cxn modelId="{9D1A9ABC-6ED4-4328-987D-E338BC4C5B4A}" srcId="{D8669483-7CDB-4A97-B462-DEE24FCB9AD1}" destId="{FA124307-EBB2-4AED-9B9D-ACC3A3D86891}" srcOrd="1" destOrd="0" parTransId="{3472C4AC-E5D4-4145-84BA-E9C98B76EEAA}" sibTransId="{DB8F9B11-4830-49F8-9DBC-3952A730DA6D}"/>
    <dgm:cxn modelId="{1CC391BE-12DA-415A-BC63-101519E34AE6}" type="presOf" srcId="{ABA41141-6988-4993-A655-839DE1ABA40C}" destId="{53609E29-0602-4DC7-972A-6F59811A7ED5}" srcOrd="0" destOrd="1" presId="urn:microsoft.com/office/officeart/2005/8/layout/hList1"/>
    <dgm:cxn modelId="{6DD66EDA-DC31-4F34-B6F2-22FEEAE85C9B}" srcId="{D8669483-7CDB-4A97-B462-DEE24FCB9AD1}" destId="{0A122A6A-22F7-4D77-AA20-7030390409FA}" srcOrd="0" destOrd="0" parTransId="{4E5BD4FF-A8F2-4099-B20B-E606654ED8C3}" sibTransId="{814B6AF0-26F6-434C-87AE-B7CB0209BBF2}"/>
    <dgm:cxn modelId="{F0CCC1F6-3D74-4EDF-A28D-DD9D5B663701}" type="presOf" srcId="{473FC9EC-DD93-4D44-B0EF-EE741A036D03}" destId="{53609E29-0602-4DC7-972A-6F59811A7ED5}" srcOrd="0" destOrd="0" presId="urn:microsoft.com/office/officeart/2005/8/layout/hList1"/>
    <dgm:cxn modelId="{9C3BE6F8-3F76-4AC4-A8A5-7E49D4828A3A}" srcId="{026CEFCD-CADD-40DC-8B79-DD21F2E7757E}" destId="{C007BE40-1C8D-49D2-885B-8D8D815B6867}" srcOrd="1" destOrd="0" parTransId="{2E39824B-2248-4243-BD3E-C70B714FEA06}" sibTransId="{0F6E06DA-4F86-48DD-90B7-A63343E6775D}"/>
    <dgm:cxn modelId="{6C0BB9FB-044E-482D-B4BE-9C8AB02D4761}" srcId="{0D944E7A-09C6-4021-A9CB-B7F3C086AE28}" destId="{026CEFCD-CADD-40DC-8B79-DD21F2E7757E}" srcOrd="0" destOrd="0" parTransId="{735D89CE-A129-4A35-8D78-22A6D0282C17}" sibTransId="{543488B7-EADB-4462-9C2D-B40C3F5D7F31}"/>
    <dgm:cxn modelId="{BF05E5FD-029F-491C-97B2-A03ECA66D2A4}" type="presOf" srcId="{026CEFCD-CADD-40DC-8B79-DD21F2E7757E}" destId="{C8224594-AD8C-4891-847E-36A146A05BEC}" srcOrd="0" destOrd="0" presId="urn:microsoft.com/office/officeart/2005/8/layout/hList1"/>
    <dgm:cxn modelId="{CB2335A9-DF5E-4B79-A393-BF9ACDBB381B}" type="presParOf" srcId="{020E8CD5-2431-4208-8226-DED2A3D0F662}" destId="{75C10685-B2A8-483A-82A9-F687B6782D6E}" srcOrd="0" destOrd="0" presId="urn:microsoft.com/office/officeart/2005/8/layout/hList1"/>
    <dgm:cxn modelId="{7EF87F9B-6248-47BC-B8AE-8979AAE5DD1A}" type="presParOf" srcId="{75C10685-B2A8-483A-82A9-F687B6782D6E}" destId="{C8224594-AD8C-4891-847E-36A146A05BEC}" srcOrd="0" destOrd="0" presId="urn:microsoft.com/office/officeart/2005/8/layout/hList1"/>
    <dgm:cxn modelId="{5A511C53-7512-4084-A8AE-7B08396E75B0}" type="presParOf" srcId="{75C10685-B2A8-483A-82A9-F687B6782D6E}" destId="{80CBCFF8-8073-4ECA-B471-DB057B33DD61}" srcOrd="1" destOrd="0" presId="urn:microsoft.com/office/officeart/2005/8/layout/hList1"/>
    <dgm:cxn modelId="{88D10887-36D5-4438-8D1B-3A0E596FE0FD}" type="presParOf" srcId="{020E8CD5-2431-4208-8226-DED2A3D0F662}" destId="{2AE8C8F4-41CB-49F0-BD99-A893B02E9CB8}" srcOrd="1" destOrd="0" presId="urn:microsoft.com/office/officeart/2005/8/layout/hList1"/>
    <dgm:cxn modelId="{4E2C9010-0C84-47AB-839E-09E30EFFBB60}" type="presParOf" srcId="{020E8CD5-2431-4208-8226-DED2A3D0F662}" destId="{54453293-2520-4512-80FE-0A1CCE535FD8}" srcOrd="2" destOrd="0" presId="urn:microsoft.com/office/officeart/2005/8/layout/hList1"/>
    <dgm:cxn modelId="{AB9B340A-3D4D-477B-AF49-8E1051B5E698}" type="presParOf" srcId="{54453293-2520-4512-80FE-0A1CCE535FD8}" destId="{4BEEE797-57CC-40DE-B3CE-41A15BD909A9}" srcOrd="0" destOrd="0" presId="urn:microsoft.com/office/officeart/2005/8/layout/hList1"/>
    <dgm:cxn modelId="{4A496B1D-79CB-4EC3-B25E-0851667F463B}" type="presParOf" srcId="{54453293-2520-4512-80FE-0A1CCE535FD8}" destId="{53609E29-0602-4DC7-972A-6F59811A7ED5}" srcOrd="1" destOrd="0" presId="urn:microsoft.com/office/officeart/2005/8/layout/hList1"/>
    <dgm:cxn modelId="{D9579331-F163-4039-8C25-67A26569B13A}" type="presParOf" srcId="{020E8CD5-2431-4208-8226-DED2A3D0F662}" destId="{195767E3-B497-464B-9909-7BF24EF237E1}" srcOrd="3" destOrd="0" presId="urn:microsoft.com/office/officeart/2005/8/layout/hList1"/>
    <dgm:cxn modelId="{A114CFBA-4CA0-4ED4-BC33-D81B3ABAFDE3}" type="presParOf" srcId="{020E8CD5-2431-4208-8226-DED2A3D0F662}" destId="{BBDEC3D6-BAF4-47C5-9C03-F24FDBCAB485}" srcOrd="4" destOrd="0" presId="urn:microsoft.com/office/officeart/2005/8/layout/hList1"/>
    <dgm:cxn modelId="{DB4B207E-3BDB-4BBC-8E37-5C186A17407D}" type="presParOf" srcId="{BBDEC3D6-BAF4-47C5-9C03-F24FDBCAB485}" destId="{70E1491E-6455-4DDD-9A1C-6804D75B9DD1}" srcOrd="0" destOrd="0" presId="urn:microsoft.com/office/officeart/2005/8/layout/hList1"/>
    <dgm:cxn modelId="{55117FC5-5064-48D9-BA9F-B4CD76AE2F5F}" type="presParOf" srcId="{BBDEC3D6-BAF4-47C5-9C03-F24FDBCAB485}" destId="{E9585A49-616D-4570-8AAC-2CA0F276920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224594-AD8C-4891-847E-36A146A05BEC}">
      <dsp:nvSpPr>
        <dsp:cNvPr id="0" name=""/>
        <dsp:cNvSpPr/>
      </dsp:nvSpPr>
      <dsp:spPr>
        <a:xfrm>
          <a:off x="2496" y="344788"/>
          <a:ext cx="2433734" cy="853937"/>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IE" sz="1700" kern="1200" dirty="0"/>
            <a:t>High quality comparative data on child wellbeing</a:t>
          </a:r>
        </a:p>
      </dsp:txBody>
      <dsp:txXfrm>
        <a:off x="2496" y="344788"/>
        <a:ext cx="2433734" cy="853937"/>
      </dsp:txXfrm>
    </dsp:sp>
    <dsp:sp modelId="{80CBCFF8-8073-4ECA-B471-DB057B33DD61}">
      <dsp:nvSpPr>
        <dsp:cNvPr id="0" name=""/>
        <dsp:cNvSpPr/>
      </dsp:nvSpPr>
      <dsp:spPr>
        <a:xfrm>
          <a:off x="2496" y="1198726"/>
          <a:ext cx="2433734" cy="1236440"/>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IE" sz="1700" kern="1200" dirty="0"/>
            <a:t>Harmonised instruments</a:t>
          </a:r>
        </a:p>
        <a:p>
          <a:pPr marL="171450" lvl="1" indent="-171450" algn="l" defTabSz="755650">
            <a:lnSpc>
              <a:spcPct val="90000"/>
            </a:lnSpc>
            <a:spcBef>
              <a:spcPct val="0"/>
            </a:spcBef>
            <a:spcAft>
              <a:spcPct val="15000"/>
            </a:spcAft>
            <a:buChar char="•"/>
          </a:pPr>
          <a:r>
            <a:rPr lang="en-IE" sz="1700" kern="1200" dirty="0"/>
            <a:t>Longitudinal coverage</a:t>
          </a:r>
        </a:p>
      </dsp:txBody>
      <dsp:txXfrm>
        <a:off x="2496" y="1198726"/>
        <a:ext cx="2433734" cy="1236440"/>
      </dsp:txXfrm>
    </dsp:sp>
    <dsp:sp modelId="{4BEEE797-57CC-40DE-B3CE-41A15BD909A9}">
      <dsp:nvSpPr>
        <dsp:cNvPr id="0" name=""/>
        <dsp:cNvSpPr/>
      </dsp:nvSpPr>
      <dsp:spPr>
        <a:xfrm>
          <a:off x="2776952" y="344788"/>
          <a:ext cx="2433734" cy="853937"/>
        </a:xfrm>
        <a:prstGeom prst="rect">
          <a:avLst/>
        </a:prstGeom>
        <a:solidFill>
          <a:schemeClr val="accent4">
            <a:hueOff val="-2232385"/>
            <a:satOff val="13449"/>
            <a:lumOff val="1078"/>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IE" sz="1700" kern="1200" dirty="0"/>
            <a:t>Europe’s only longitudinal cohort survey of child wellbeing</a:t>
          </a:r>
        </a:p>
      </dsp:txBody>
      <dsp:txXfrm>
        <a:off x="2776952" y="344788"/>
        <a:ext cx="2433734" cy="853937"/>
      </dsp:txXfrm>
    </dsp:sp>
    <dsp:sp modelId="{53609E29-0602-4DC7-972A-6F59811A7ED5}">
      <dsp:nvSpPr>
        <dsp:cNvPr id="0" name=""/>
        <dsp:cNvSpPr/>
      </dsp:nvSpPr>
      <dsp:spPr>
        <a:xfrm>
          <a:off x="2776952" y="1198726"/>
          <a:ext cx="2433734" cy="1236440"/>
        </a:xfrm>
        <a:prstGeom prst="rect">
          <a:avLst/>
        </a:prstGeom>
        <a:solidFill>
          <a:schemeClr val="accent4">
            <a:tint val="40000"/>
            <a:alpha val="90000"/>
            <a:hueOff val="-1972855"/>
            <a:satOff val="11079"/>
            <a:lumOff val="704"/>
            <a:alphaOff val="0"/>
          </a:schemeClr>
        </a:solidFill>
        <a:ln w="25400" cap="flat" cmpd="sng" algn="ctr">
          <a:solidFill>
            <a:schemeClr val="accent4">
              <a:tint val="40000"/>
              <a:alpha val="90000"/>
              <a:hueOff val="-1972855"/>
              <a:satOff val="11079"/>
              <a:lumOff val="7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IE" sz="1700" kern="1200" dirty="0"/>
            <a:t>25 partner countries</a:t>
          </a:r>
        </a:p>
        <a:p>
          <a:pPr marL="171450" lvl="1" indent="-171450" algn="l" defTabSz="755650">
            <a:lnSpc>
              <a:spcPct val="90000"/>
            </a:lnSpc>
            <a:spcBef>
              <a:spcPct val="0"/>
            </a:spcBef>
            <a:spcAft>
              <a:spcPct val="15000"/>
            </a:spcAft>
            <a:buChar char="•"/>
          </a:pPr>
          <a:r>
            <a:rPr lang="en-IE" sz="1700" kern="1200" dirty="0"/>
            <a:t>National Nodes</a:t>
          </a:r>
        </a:p>
        <a:p>
          <a:pPr marL="171450" lvl="1" indent="-171450" algn="l" defTabSz="755650">
            <a:lnSpc>
              <a:spcPct val="90000"/>
            </a:lnSpc>
            <a:spcBef>
              <a:spcPct val="0"/>
            </a:spcBef>
            <a:spcAft>
              <a:spcPct val="15000"/>
            </a:spcAft>
            <a:buChar char="•"/>
          </a:pPr>
          <a:r>
            <a:rPr lang="en-IE" sz="1700" kern="1200" dirty="0"/>
            <a:t>Central Hub</a:t>
          </a:r>
        </a:p>
      </dsp:txBody>
      <dsp:txXfrm>
        <a:off x="2776952" y="1198726"/>
        <a:ext cx="2433734" cy="1236440"/>
      </dsp:txXfrm>
    </dsp:sp>
    <dsp:sp modelId="{70E1491E-6455-4DDD-9A1C-6804D75B9DD1}">
      <dsp:nvSpPr>
        <dsp:cNvPr id="0" name=""/>
        <dsp:cNvSpPr/>
      </dsp:nvSpPr>
      <dsp:spPr>
        <a:xfrm>
          <a:off x="5551409" y="344788"/>
          <a:ext cx="2433734" cy="853937"/>
        </a:xfrm>
        <a:prstGeom prst="rect">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IE" sz="1700" kern="1200" dirty="0"/>
            <a:t>Accelerated cohort design</a:t>
          </a:r>
        </a:p>
      </dsp:txBody>
      <dsp:txXfrm>
        <a:off x="5551409" y="344788"/>
        <a:ext cx="2433734" cy="853937"/>
      </dsp:txXfrm>
    </dsp:sp>
    <dsp:sp modelId="{E9585A49-616D-4570-8AAC-2CA0F276920A}">
      <dsp:nvSpPr>
        <dsp:cNvPr id="0" name=""/>
        <dsp:cNvSpPr/>
      </dsp:nvSpPr>
      <dsp:spPr>
        <a:xfrm>
          <a:off x="5551409" y="1198726"/>
          <a:ext cx="2433734" cy="1236440"/>
        </a:xfrm>
        <a:prstGeom prst="rect">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IE" sz="1700" kern="1200" dirty="0"/>
            <a:t>Child cohort age 8 in 2027</a:t>
          </a:r>
        </a:p>
        <a:p>
          <a:pPr marL="171450" lvl="1" indent="-171450" algn="l" defTabSz="755650">
            <a:lnSpc>
              <a:spcPct val="90000"/>
            </a:lnSpc>
            <a:spcBef>
              <a:spcPct val="0"/>
            </a:spcBef>
            <a:spcAft>
              <a:spcPct val="15000"/>
            </a:spcAft>
            <a:buChar char="•"/>
          </a:pPr>
          <a:r>
            <a:rPr lang="en-IE" sz="1700" kern="1200" dirty="0"/>
            <a:t>Infant cohort age 9 months in 2029</a:t>
          </a:r>
        </a:p>
      </dsp:txBody>
      <dsp:txXfrm>
        <a:off x="5551409" y="1198726"/>
        <a:ext cx="2433734" cy="123644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4E8DC9-862B-4DCC-B820-67E0A2029BCD}" type="datetimeFigureOut">
              <a:rPr lang="en-US" smtClean="0"/>
              <a:t>3/26/2025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F69D4C-129C-49D4-968A-D90EB700D512}" type="slidenum">
              <a:rPr lang="en-US" smtClean="0"/>
              <a:t>‹#›</a:t>
            </a:fld>
            <a:endParaRPr lang="en-US"/>
          </a:p>
        </p:txBody>
      </p:sp>
    </p:spTree>
    <p:extLst>
      <p:ext uri="{BB962C8B-B14F-4D97-AF65-F5344CB8AC3E}">
        <p14:creationId xmlns:p14="http://schemas.microsoft.com/office/powerpoint/2010/main" val="1544503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argue that </a:t>
            </a:r>
            <a:r>
              <a:rPr lang="en-US" sz="1200" i="1" kern="1200" dirty="0">
                <a:solidFill>
                  <a:schemeClr val="tx1"/>
                </a:solidFill>
                <a:effectLst/>
                <a:latin typeface="+mn-lt"/>
                <a:ea typeface="+mn-ea"/>
                <a:cs typeface="+mn-cs"/>
              </a:rPr>
              <a:t>inequality</a:t>
            </a:r>
            <a:r>
              <a:rPr lang="en-US" sz="1200" kern="1200" dirty="0">
                <a:solidFill>
                  <a:schemeClr val="tx1"/>
                </a:solidFill>
                <a:effectLst/>
                <a:latin typeface="+mn-lt"/>
                <a:ea typeface="+mn-ea"/>
                <a:cs typeface="+mn-cs"/>
              </a:rPr>
              <a:t> must be brought on the map as a global determinant of health. This is also why we are</a:t>
            </a:r>
            <a:r>
              <a:rPr lang="en-US" sz="1200" b="1" kern="1200" dirty="0">
                <a:solidFill>
                  <a:schemeClr val="tx1"/>
                </a:solidFill>
                <a:effectLst/>
                <a:latin typeface="+mn-lt"/>
                <a:ea typeface="+mn-ea"/>
                <a:cs typeface="+mn-cs"/>
              </a:rPr>
              <a:t> currently creating a global transformation of actionable health research, by bringing together leading scholars and international </a:t>
            </a:r>
            <a:r>
              <a:rPr lang="en-US" sz="1200" b="1" kern="1200" dirty="0" err="1">
                <a:solidFill>
                  <a:schemeClr val="tx1"/>
                </a:solidFill>
                <a:effectLst/>
                <a:latin typeface="+mn-lt"/>
                <a:ea typeface="+mn-ea"/>
                <a:cs typeface="+mn-cs"/>
              </a:rPr>
              <a:t>organisations</a:t>
            </a:r>
            <a:r>
              <a:rPr lang="en-US" sz="1200" b="1" kern="1200" dirty="0">
                <a:solidFill>
                  <a:schemeClr val="tx1"/>
                </a:solidFill>
                <a:effectLst/>
                <a:latin typeface="+mn-lt"/>
                <a:ea typeface="+mn-ea"/>
                <a:cs typeface="+mn-cs"/>
              </a:rPr>
              <a:t>, such as </a:t>
            </a:r>
            <a:r>
              <a:rPr lang="en-US" sz="1200" kern="1200" dirty="0">
                <a:solidFill>
                  <a:schemeClr val="tx1"/>
                </a:solidFill>
                <a:effectLst/>
                <a:latin typeface="+mn-lt"/>
                <a:ea typeface="+mn-ea"/>
                <a:cs typeface="+mn-cs"/>
              </a:rPr>
              <a:t>UNICEF, WHO with a common mission: </a:t>
            </a:r>
            <a:r>
              <a:rPr lang="en-US" sz="1200" b="1" kern="1200" dirty="0">
                <a:solidFill>
                  <a:schemeClr val="tx1"/>
                </a:solidFill>
                <a:effectLst/>
                <a:latin typeface="+mn-lt"/>
                <a:ea typeface="+mn-ea"/>
                <a:cs typeface="+mn-cs"/>
              </a:rPr>
              <a:t>to determine </a:t>
            </a:r>
            <a:r>
              <a:rPr lang="en-GB" sz="1200" kern="1200" dirty="0">
                <a:solidFill>
                  <a:schemeClr val="tx1"/>
                </a:solidFill>
                <a:effectLst/>
                <a:latin typeface="+mn-lt"/>
                <a:ea typeface="+mn-ea"/>
                <a:cs typeface="+mn-cs"/>
              </a:rPr>
              <a:t>how we can best target world resources to reduce health inequalities and thereby increase health among most.</a:t>
            </a:r>
            <a:endParaRPr lang="nb-NO"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objectives of CHAIN are </a:t>
            </a:r>
          </a:p>
          <a:p>
            <a:pPr marL="228600" indent="-228600">
              <a:buAutoNum type="arabicParenR"/>
            </a:pPr>
            <a:r>
              <a:rPr lang="en-GB" sz="1200" kern="1200" dirty="0">
                <a:solidFill>
                  <a:schemeClr val="tx1"/>
                </a:solidFill>
                <a:effectLst/>
                <a:latin typeface="+mn-lt"/>
                <a:ea typeface="+mn-ea"/>
                <a:cs typeface="+mn-cs"/>
              </a:rPr>
              <a:t>to </a:t>
            </a:r>
            <a:r>
              <a:rPr lang="en-GB" sz="1200" b="1" kern="1200" dirty="0">
                <a:solidFill>
                  <a:schemeClr val="tx1"/>
                </a:solidFill>
                <a:effectLst/>
                <a:latin typeface="+mn-lt"/>
                <a:ea typeface="+mn-ea"/>
                <a:cs typeface="+mn-cs"/>
              </a:rPr>
              <a:t>monitor</a:t>
            </a:r>
            <a:r>
              <a:rPr lang="en-GB" sz="1200" kern="1200" dirty="0">
                <a:solidFill>
                  <a:schemeClr val="tx1"/>
                </a:solidFill>
                <a:effectLst/>
                <a:latin typeface="+mn-lt"/>
                <a:ea typeface="+mn-ea"/>
                <a:cs typeface="+mn-cs"/>
              </a:rPr>
              <a:t> international variations in health inequalities between and within countries,</a:t>
            </a:r>
          </a:p>
          <a:p>
            <a:pPr marL="0" indent="0">
              <a:buNone/>
            </a:pPr>
            <a:r>
              <a:rPr lang="en-GB" sz="1200" kern="1200" dirty="0">
                <a:solidFill>
                  <a:schemeClr val="tx1"/>
                </a:solidFill>
                <a:effectLst/>
                <a:latin typeface="+mn-lt"/>
                <a:ea typeface="+mn-ea"/>
                <a:cs typeface="+mn-cs"/>
              </a:rPr>
              <a:t>2) to </a:t>
            </a:r>
            <a:r>
              <a:rPr lang="en-GB" sz="1200" b="1" kern="1200" dirty="0">
                <a:solidFill>
                  <a:schemeClr val="tx1"/>
                </a:solidFill>
                <a:effectLst/>
                <a:latin typeface="+mn-lt"/>
                <a:ea typeface="+mn-ea"/>
                <a:cs typeface="+mn-cs"/>
              </a:rPr>
              <a:t>explain</a:t>
            </a:r>
            <a:r>
              <a:rPr lang="en-GB" sz="1200" kern="1200" dirty="0">
                <a:solidFill>
                  <a:schemeClr val="tx1"/>
                </a:solidFill>
                <a:effectLst/>
                <a:latin typeface="+mn-lt"/>
                <a:ea typeface="+mn-ea"/>
                <a:cs typeface="+mn-cs"/>
              </a:rPr>
              <a:t> health inequalities within countries by e</a:t>
            </a:r>
            <a:r>
              <a:rPr lang="en-US" dirty="0" err="1"/>
              <a:t>mploying</a:t>
            </a:r>
            <a:r>
              <a:rPr lang="en-US" dirty="0"/>
              <a:t> theories from different disciplines to understand the emergence and persistence of health inequalities </a:t>
            </a:r>
          </a:p>
          <a:p>
            <a:pPr marL="0" indent="0">
              <a:buNone/>
            </a:pPr>
            <a:r>
              <a:rPr lang="en-GB" sz="1200" kern="1200" dirty="0">
                <a:solidFill>
                  <a:schemeClr val="tx1"/>
                </a:solidFill>
                <a:effectLst/>
                <a:latin typeface="+mn-lt"/>
                <a:ea typeface="+mn-ea"/>
                <a:cs typeface="+mn-cs"/>
              </a:rPr>
              <a:t>3) to identify policies and interventions that could </a:t>
            </a:r>
            <a:r>
              <a:rPr lang="en-GB" sz="1200" b="1" kern="1200" dirty="0">
                <a:solidFill>
                  <a:schemeClr val="tx1"/>
                </a:solidFill>
                <a:effectLst/>
                <a:latin typeface="+mn-lt"/>
                <a:ea typeface="+mn-ea"/>
                <a:cs typeface="+mn-cs"/>
              </a:rPr>
              <a:t>reduce</a:t>
            </a:r>
            <a:r>
              <a:rPr lang="en-GB" sz="1200" kern="1200" dirty="0">
                <a:solidFill>
                  <a:schemeClr val="tx1"/>
                </a:solidFill>
                <a:effectLst/>
                <a:latin typeface="+mn-lt"/>
                <a:ea typeface="+mn-ea"/>
                <a:cs typeface="+mn-cs"/>
              </a:rPr>
              <a:t> health inequalities. </a:t>
            </a:r>
            <a:r>
              <a:rPr lang="en-US" dirty="0"/>
              <a:t>Reducing inequalities </a:t>
            </a:r>
            <a:r>
              <a:rPr lang="en-US" sz="1200" kern="1200" dirty="0">
                <a:solidFill>
                  <a:schemeClr val="tx1"/>
                </a:solidFill>
                <a:effectLst/>
                <a:latin typeface="+mn-lt"/>
                <a:ea typeface="+mn-ea"/>
                <a:cs typeface="+mn-cs"/>
              </a:rPr>
              <a:t>through identifying what has an has not worked in the past intervention by means of systematic reviews and evaluation studies. More ambitions perspective of this pillar is to build inhouse capacities to co-design interventions with international organizations, public institutions and the private sector.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 essence CHAIN will bring together in a coherent way the different stages of the research process. </a:t>
            </a:r>
          </a:p>
          <a:p>
            <a:r>
              <a:rPr lang="en-US" sz="1200" kern="1200" dirty="0">
                <a:solidFill>
                  <a:schemeClr val="tx1"/>
                </a:solidFill>
                <a:effectLst/>
                <a:latin typeface="+mn-lt"/>
                <a:ea typeface="+mn-ea"/>
                <a:cs typeface="+mn-cs"/>
              </a:rPr>
              <a:t>The work in each </a:t>
            </a:r>
            <a:r>
              <a:rPr lang="en-GB" sz="1200" kern="1200" dirty="0">
                <a:solidFill>
                  <a:schemeClr val="tx1"/>
                </a:solidFill>
                <a:effectLst/>
                <a:latin typeface="+mn-lt"/>
                <a:ea typeface="+mn-ea"/>
                <a:cs typeface="+mn-cs"/>
              </a:rPr>
              <a:t>of these stages will be guided by three crosscutting research principles: </a:t>
            </a:r>
            <a:r>
              <a:rPr lang="en-GB" sz="1200" b="1" kern="1200" dirty="0">
                <a:solidFill>
                  <a:schemeClr val="tx1"/>
                </a:solidFill>
                <a:effectLst/>
                <a:latin typeface="+mn-lt"/>
                <a:ea typeface="+mn-ea"/>
                <a:cs typeface="+mn-cs"/>
              </a:rPr>
              <a:t>geographical coverage</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children</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and the life course</a:t>
            </a:r>
            <a:r>
              <a:rPr lang="en-GB" sz="1200" kern="1200" dirty="0">
                <a:solidFill>
                  <a:schemeClr val="tx1"/>
                </a:solidFill>
                <a:effectLst/>
                <a:latin typeface="+mn-lt"/>
                <a:ea typeface="+mn-ea"/>
                <a:cs typeface="+mn-cs"/>
              </a:rPr>
              <a:t> social position and health and </a:t>
            </a:r>
            <a:r>
              <a:rPr lang="en-GB" sz="1200" b="1" kern="1200" dirty="0">
                <a:solidFill>
                  <a:schemeClr val="tx1"/>
                </a:solidFill>
                <a:effectLst/>
                <a:latin typeface="+mn-lt"/>
                <a:ea typeface="+mn-ea"/>
                <a:cs typeface="+mn-cs"/>
              </a:rPr>
              <a:t>intersectionality.</a:t>
            </a:r>
          </a:p>
          <a:p>
            <a:endParaRPr lang="en-GB" sz="1200" b="1" kern="1200" dirty="0">
              <a:solidFill>
                <a:schemeClr val="tx1"/>
              </a:solidFill>
              <a:effectLst/>
              <a:latin typeface="+mn-lt"/>
              <a:ea typeface="+mn-ea"/>
              <a:cs typeface="+mn-cs"/>
            </a:endParaRPr>
          </a:p>
          <a:p>
            <a:endParaRPr lang="en-US" dirty="0"/>
          </a:p>
          <a:p>
            <a:r>
              <a:rPr lang="en-US" dirty="0"/>
              <a:t> </a:t>
            </a:r>
          </a:p>
        </p:txBody>
      </p:sp>
      <p:sp>
        <p:nvSpPr>
          <p:cNvPr id="4" name="Slide Number Placeholder 3"/>
          <p:cNvSpPr>
            <a:spLocks noGrp="1"/>
          </p:cNvSpPr>
          <p:nvPr>
            <p:ph type="sldNum" sz="quarter" idx="5"/>
          </p:nvPr>
        </p:nvSpPr>
        <p:spPr/>
        <p:txBody>
          <a:bodyPr/>
          <a:lstStyle/>
          <a:p>
            <a:fld id="{83E1E01B-3A00-4C9C-8CDC-9C1C0A12648A}" type="slidenum">
              <a:rPr lang="en-US" smtClean="0"/>
              <a:t>1</a:t>
            </a:fld>
            <a:endParaRPr lang="en-US"/>
          </a:p>
        </p:txBody>
      </p:sp>
    </p:spTree>
    <p:extLst>
      <p:ext uri="{BB962C8B-B14F-4D97-AF65-F5344CB8AC3E}">
        <p14:creationId xmlns:p14="http://schemas.microsoft.com/office/powerpoint/2010/main" val="3759385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Even in </a:t>
            </a:r>
            <a:r>
              <a:rPr lang="nb-NO" dirty="0" err="1"/>
              <a:t>higher</a:t>
            </a:r>
            <a:r>
              <a:rPr lang="nb-NO" dirty="0"/>
              <a:t> </a:t>
            </a:r>
            <a:r>
              <a:rPr lang="nb-NO" dirty="0" err="1"/>
              <a:t>educated</a:t>
            </a:r>
            <a:r>
              <a:rPr lang="nb-NO" baseline="0" dirty="0"/>
              <a:t> areas of </a:t>
            </a:r>
            <a:r>
              <a:rPr lang="nb-NO" baseline="0" dirty="0" err="1"/>
              <a:t>the</a:t>
            </a:r>
            <a:r>
              <a:rPr lang="nb-NO" baseline="0" dirty="0"/>
              <a:t> </a:t>
            </a:r>
            <a:r>
              <a:rPr lang="nb-NO" baseline="0" dirty="0" err="1"/>
              <a:t>world</a:t>
            </a:r>
            <a:r>
              <a:rPr lang="nb-NO" baseline="0" dirty="0"/>
              <a:t>, </a:t>
            </a:r>
            <a:r>
              <a:rPr lang="nb-NO" baseline="0" dirty="0" err="1"/>
              <a:t>there</a:t>
            </a:r>
            <a:r>
              <a:rPr lang="nb-NO" baseline="0" dirty="0"/>
              <a:t> </a:t>
            </a:r>
            <a:r>
              <a:rPr lang="nb-NO" baseline="0" dirty="0" err="1"/>
              <a:t>are</a:t>
            </a:r>
            <a:r>
              <a:rPr lang="nb-NO" baseline="0" dirty="0"/>
              <a:t> </a:t>
            </a:r>
            <a:r>
              <a:rPr lang="nb-NO" baseline="0" dirty="0" err="1"/>
              <a:t>large</a:t>
            </a:r>
            <a:r>
              <a:rPr lang="nb-NO" baseline="0" dirty="0"/>
              <a:t> </a:t>
            </a:r>
            <a:r>
              <a:rPr lang="nb-NO" baseline="0" dirty="0" err="1"/>
              <a:t>inequalities</a:t>
            </a:r>
            <a:r>
              <a:rPr lang="nb-NO" baseline="0" dirty="0"/>
              <a:t> in </a:t>
            </a:r>
            <a:r>
              <a:rPr lang="nb-NO" baseline="0" dirty="0" err="1"/>
              <a:t>mortality</a:t>
            </a:r>
            <a:r>
              <a:rPr lang="nb-NO" baseline="0" dirty="0"/>
              <a:t> by </a:t>
            </a:r>
            <a:r>
              <a:rPr lang="nb-NO" baseline="0" dirty="0" err="1"/>
              <a:t>education</a:t>
            </a:r>
            <a:endParaRPr lang="nb-NO" dirty="0"/>
          </a:p>
        </p:txBody>
      </p:sp>
      <p:sp>
        <p:nvSpPr>
          <p:cNvPr id="4" name="Slide Number Placeholder 3"/>
          <p:cNvSpPr>
            <a:spLocks noGrp="1"/>
          </p:cNvSpPr>
          <p:nvPr>
            <p:ph type="sldNum" sz="quarter" idx="10"/>
          </p:nvPr>
        </p:nvSpPr>
        <p:spPr/>
        <p:txBody>
          <a:bodyPr/>
          <a:lstStyle/>
          <a:p>
            <a:fld id="{90C57342-D58B-6A4E-AE08-C86C21944C23}" type="slidenum">
              <a:rPr lang="en-US" smtClean="0"/>
              <a:t>18</a:t>
            </a:fld>
            <a:endParaRPr lang="en-US"/>
          </a:p>
        </p:txBody>
      </p:sp>
    </p:spTree>
    <p:extLst>
      <p:ext uri="{BB962C8B-B14F-4D97-AF65-F5344CB8AC3E}">
        <p14:creationId xmlns:p14="http://schemas.microsoft.com/office/powerpoint/2010/main" val="2895972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nb-NO" dirty="0"/>
          </a:p>
        </p:txBody>
      </p:sp>
      <p:sp>
        <p:nvSpPr>
          <p:cNvPr id="4" name="Foliennummernplatzhalter 3"/>
          <p:cNvSpPr>
            <a:spLocks noGrp="1"/>
          </p:cNvSpPr>
          <p:nvPr>
            <p:ph type="sldNum" sz="quarter" idx="5"/>
          </p:nvPr>
        </p:nvSpPr>
        <p:spPr/>
        <p:txBody>
          <a:bodyPr/>
          <a:lstStyle/>
          <a:p>
            <a:fld id="{96830989-0C3A-4F16-A016-CA0F10F0FCA3}" type="slidenum">
              <a:rPr lang="nb-NO" smtClean="0"/>
              <a:t>19</a:t>
            </a:fld>
            <a:endParaRPr lang="nb-NO"/>
          </a:p>
        </p:txBody>
      </p:sp>
    </p:spTree>
    <p:extLst>
      <p:ext uri="{BB962C8B-B14F-4D97-AF65-F5344CB8AC3E}">
        <p14:creationId xmlns:p14="http://schemas.microsoft.com/office/powerpoint/2010/main" val="390161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212121"/>
                </a:solidFill>
                <a:effectLst/>
                <a:latin typeface="Times New Roman" panose="02020603050405020304" pitchFamily="18" charset="0"/>
                <a:ea typeface="Yu Mincho" panose="02020400000000000000" pitchFamily="18" charset="-128"/>
                <a:cs typeface="Arial" panose="020B0604020202020204" pitchFamily="34" charset="0"/>
              </a:rPr>
              <a:t>Our findings show that behavioral risk factors—including smoking, BMI, and physical activity—were the primary contributors to educational inequalities in nine countries (IE, GB, NO, PL, NL, BE, CH, FI, and DE). In most of these countries, behavioral factors explained more than 50% of the observed inequalities, with individual factors contributing between 15-30%. Occupational factors emerged as the leading contributors to educational inequalities in health in six countries (IT, SI, GR, HR, SE, and SK). Within this category, material and ergonomic hazards were the primary explanatory factors, accounting for 22-52% of the observed inequalities. Similarly, living conditions played a key role in reducing educational health inequalitie</a:t>
            </a:r>
            <a:r>
              <a:rPr lang="en-US" sz="1800" kern="100" dirty="0">
                <a:solidFill>
                  <a:srgbClr val="212121"/>
                </a:solidFill>
                <a:effectLst/>
                <a:latin typeface="Times New Roman" panose="02020603050405020304" pitchFamily="18" charset="0"/>
                <a:ea typeface="Times New Roman" panose="02020603050405020304" pitchFamily="18" charset="0"/>
                <a:cs typeface="Arial" panose="020B0604020202020204" pitchFamily="34" charset="0"/>
              </a:rPr>
              <a:t>s in another six countries (HU, PT, AT, ES, FR, and LT). With the exception of Lithuania, financial strain was the strongest single contributor, explaining between 20-40% of health disparities. In Lithuania, childhood financial difficulties were the most significant factor, accounting for 14% of the inequality.</a:t>
            </a:r>
            <a:endParaRPr lang="nb-NO" sz="1800" kern="100" dirty="0">
              <a:effectLst/>
              <a:latin typeface="Aptos" panose="020B0004020202020204" pitchFamily="34" charset="0"/>
              <a:ea typeface="Aptos" panose="020B0004020202020204" pitchFamily="34" charset="0"/>
              <a:cs typeface="Arial" panose="020B0604020202020204" pitchFamily="34" charset="0"/>
            </a:endParaRPr>
          </a:p>
          <a:p>
            <a:endParaRPr lang="nb-NO" dirty="0"/>
          </a:p>
        </p:txBody>
      </p:sp>
      <p:sp>
        <p:nvSpPr>
          <p:cNvPr id="4" name="Foliennummernplatzhalter 3"/>
          <p:cNvSpPr>
            <a:spLocks noGrp="1"/>
          </p:cNvSpPr>
          <p:nvPr>
            <p:ph type="sldNum" sz="quarter" idx="5"/>
          </p:nvPr>
        </p:nvSpPr>
        <p:spPr/>
        <p:txBody>
          <a:bodyPr/>
          <a:lstStyle/>
          <a:p>
            <a:fld id="{96830989-0C3A-4F16-A016-CA0F10F0FCA3}" type="slidenum">
              <a:rPr lang="nb-NO" smtClean="0"/>
              <a:t>20</a:t>
            </a:fld>
            <a:endParaRPr lang="nb-NO"/>
          </a:p>
        </p:txBody>
      </p:sp>
    </p:spTree>
    <p:extLst>
      <p:ext uri="{BB962C8B-B14F-4D97-AF65-F5344CB8AC3E}">
        <p14:creationId xmlns:p14="http://schemas.microsoft.com/office/powerpoint/2010/main" val="1748564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1E7D5FBB-6025-4D89-ACBB-39CB44E96C63}" type="slidenum">
              <a:rPr lang="nb-NO" smtClean="0"/>
              <a:t>29</a:t>
            </a:fld>
            <a:endParaRPr lang="nb-NO"/>
          </a:p>
        </p:txBody>
      </p:sp>
    </p:spTree>
    <p:extLst>
      <p:ext uri="{BB962C8B-B14F-4D97-AF65-F5344CB8AC3E}">
        <p14:creationId xmlns:p14="http://schemas.microsoft.com/office/powerpoint/2010/main" val="4109990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90C57342-D58B-6A4E-AE08-C86C21944C23}" type="slidenum">
              <a:rPr lang="en-US" smtClean="0"/>
              <a:t>33</a:t>
            </a:fld>
            <a:endParaRPr lang="en-US"/>
          </a:p>
        </p:txBody>
      </p:sp>
    </p:spTree>
    <p:extLst>
      <p:ext uri="{BB962C8B-B14F-4D97-AF65-F5344CB8AC3E}">
        <p14:creationId xmlns:p14="http://schemas.microsoft.com/office/powerpoint/2010/main" val="1560215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3" name="Google Shape;363;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6311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176490C9-8FE4-47D7-97B5-D877686962B9}" type="slidenum">
              <a:rPr lang="en-GB" smtClean="0"/>
              <a:t>40</a:t>
            </a:fld>
            <a:endParaRPr lang="en-GB"/>
          </a:p>
        </p:txBody>
      </p:sp>
    </p:spTree>
    <p:extLst>
      <p:ext uri="{BB962C8B-B14F-4D97-AF65-F5344CB8AC3E}">
        <p14:creationId xmlns:p14="http://schemas.microsoft.com/office/powerpoint/2010/main" val="3142891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fontAlgn="auto" hangingPunct="1">
              <a:lnSpc>
                <a:spcPct val="100000"/>
              </a:lnSpc>
              <a:spcBef>
                <a:spcPts val="0"/>
              </a:spcBef>
              <a:spcAft>
                <a:spcPts val="1200"/>
              </a:spcAft>
              <a:buClr>
                <a:srgbClr val="000000"/>
              </a:buClr>
              <a:buSzPct val="100000"/>
              <a:buFont typeface="Arial" pitchFamily="34"/>
              <a:buChar char="•"/>
              <a:tabLst/>
              <a:defRPr sz="1800" b="0" i="0" u="none" strike="noStrike" kern="0" cap="none" spc="0" baseline="0">
                <a:solidFill>
                  <a:srgbClr val="000000"/>
                </a:solidFill>
                <a:uFillTx/>
              </a:defRPr>
            </a:pPr>
            <a:r>
              <a:rPr lang="en-GB" sz="1200" i="0" u="none" strike="noStrike" kern="0" cap="none" spc="0" baseline="0" dirty="0">
                <a:uFillTx/>
                <a:latin typeface="Arial" panose="020B0604020202020204" pitchFamily="34" charset="0"/>
                <a:ea typeface="Arial"/>
                <a:cs typeface="Arial" panose="020B0604020202020204" pitchFamily="34" charset="0"/>
              </a:rPr>
              <a:t>The GUIDE </a:t>
            </a:r>
            <a:r>
              <a:rPr lang="en-GB" sz="1200" kern="0" dirty="0">
                <a:latin typeface="Arial" panose="020B0604020202020204" pitchFamily="34" charset="0"/>
                <a:ea typeface="Arial"/>
                <a:cs typeface="Arial" panose="020B0604020202020204" pitchFamily="34" charset="0"/>
              </a:rPr>
              <a:t>RI </a:t>
            </a:r>
            <a:r>
              <a:rPr lang="en-GB" sz="1200" i="0" u="none" strike="noStrike" kern="0" cap="none" spc="0" baseline="0" dirty="0">
                <a:uFillTx/>
                <a:latin typeface="Arial" panose="020B0604020202020204" pitchFamily="34" charset="0"/>
                <a:ea typeface="Arial"/>
                <a:cs typeface="Arial" panose="020B0604020202020204" pitchFamily="34" charset="0"/>
              </a:rPr>
              <a:t>was awarded ESFRI Roadmap status in 2021 (</a:t>
            </a:r>
            <a:r>
              <a:rPr lang="en-US" sz="1400" dirty="0">
                <a:effectLst/>
                <a:latin typeface="Times New Roman" panose="02020603050405020304" pitchFamily="18" charset="0"/>
                <a:ea typeface="Times New Roman" panose="02020603050405020304" pitchFamily="18" charset="0"/>
              </a:rPr>
              <a:t>European Strategy Forum on Research</a:t>
            </a:r>
          </a:p>
          <a:p>
            <a:pPr marL="285750" marR="0" lvl="0" indent="-285750" algn="l" defTabSz="914400" rtl="0" fontAlgn="auto" hangingPunct="1">
              <a:lnSpc>
                <a:spcPct val="100000"/>
              </a:lnSpc>
              <a:spcBef>
                <a:spcPts val="0"/>
              </a:spcBef>
              <a:spcAft>
                <a:spcPts val="1200"/>
              </a:spcAft>
              <a:buClr>
                <a:srgbClr val="000000"/>
              </a:buClr>
              <a:buSzPct val="100000"/>
              <a:buFont typeface="Arial" pitchFamily="34"/>
              <a:buChar char="•"/>
              <a:tabLst/>
              <a:defRPr sz="1800" b="0" i="0" u="none" strike="noStrike" kern="0" cap="none" spc="0" baseline="0">
                <a:solidFill>
                  <a:srgbClr val="000000"/>
                </a:solidFill>
                <a:uFillTx/>
              </a:defRPr>
            </a:pPr>
            <a:r>
              <a:rPr lang="en-US" sz="1400" dirty="0">
                <a:effectLst/>
                <a:latin typeface="Times New Roman" panose="02020603050405020304" pitchFamily="18" charset="0"/>
                <a:ea typeface="Times New Roman" panose="02020603050405020304" pitchFamily="18" charset="0"/>
              </a:rPr>
              <a:t> </a:t>
            </a:r>
            <a:r>
              <a:rPr lang="en-GB" sz="1200" i="0" u="none" strike="noStrike" kern="0" cap="none" spc="0" baseline="0" dirty="0">
                <a:solidFill>
                  <a:schemeClr val="accent1"/>
                </a:solidFill>
                <a:uFillTx/>
                <a:latin typeface="Arial" panose="020B0604020202020204" pitchFamily="34" charset="0"/>
                <a:ea typeface="Arial"/>
                <a:cs typeface="Arial" panose="020B0604020202020204" pitchFamily="34" charset="0"/>
              </a:rPr>
              <a:t>GUIDEPREP funded by Horizon Europe (2002-2026)</a:t>
            </a:r>
          </a:p>
          <a:p>
            <a:endParaRPr lang="nb-NO" dirty="0"/>
          </a:p>
        </p:txBody>
      </p:sp>
      <p:sp>
        <p:nvSpPr>
          <p:cNvPr id="4" name="Slide Number Placeholder 3"/>
          <p:cNvSpPr>
            <a:spLocks noGrp="1"/>
          </p:cNvSpPr>
          <p:nvPr>
            <p:ph type="sldNum" sz="quarter" idx="5"/>
          </p:nvPr>
        </p:nvSpPr>
        <p:spPr/>
        <p:txBody>
          <a:bodyPr/>
          <a:lstStyle/>
          <a:p>
            <a:fld id="{176490C9-8FE4-47D7-97B5-D877686962B9}" type="slidenum">
              <a:rPr lang="en-GB" smtClean="0"/>
              <a:t>41</a:t>
            </a:fld>
            <a:endParaRPr lang="en-GB"/>
          </a:p>
        </p:txBody>
      </p:sp>
    </p:spTree>
    <p:extLst>
      <p:ext uri="{BB962C8B-B14F-4D97-AF65-F5344CB8AC3E}">
        <p14:creationId xmlns:p14="http://schemas.microsoft.com/office/powerpoint/2010/main" val="984053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90C57342-D58B-6A4E-AE08-C86C21944C23}" type="slidenum">
              <a:rPr lang="en-US" smtClean="0"/>
              <a:t>42</a:t>
            </a:fld>
            <a:endParaRPr lang="en-US"/>
          </a:p>
        </p:txBody>
      </p:sp>
    </p:spTree>
    <p:extLst>
      <p:ext uri="{BB962C8B-B14F-4D97-AF65-F5344CB8AC3E}">
        <p14:creationId xmlns:p14="http://schemas.microsoft.com/office/powerpoint/2010/main" val="946787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DE44F5-4287-407A-9959-58AD9D1B81EC}" type="slidenum">
              <a:rPr lang="en-US" smtClean="0"/>
              <a:t>43</a:t>
            </a:fld>
            <a:endParaRPr lang="en-US"/>
          </a:p>
        </p:txBody>
      </p:sp>
    </p:spTree>
    <p:extLst>
      <p:ext uri="{BB962C8B-B14F-4D97-AF65-F5344CB8AC3E}">
        <p14:creationId xmlns:p14="http://schemas.microsoft.com/office/powerpoint/2010/main" val="2284433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6D865421-E33B-4056-B233-004009554231}" type="slidenum">
              <a:rPr lang="nb-NO" smtClean="0"/>
              <a:t>2</a:t>
            </a:fld>
            <a:endParaRPr lang="nb-NO"/>
          </a:p>
        </p:txBody>
      </p:sp>
    </p:spTree>
    <p:extLst>
      <p:ext uri="{BB962C8B-B14F-4D97-AF65-F5344CB8AC3E}">
        <p14:creationId xmlns:p14="http://schemas.microsoft.com/office/powerpoint/2010/main" val="335084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nb-NO" dirty="0" err="1"/>
              <a:t>Explain</a:t>
            </a:r>
            <a:r>
              <a:rPr lang="nb-NO" dirty="0"/>
              <a:t> </a:t>
            </a:r>
            <a:r>
              <a:rPr lang="nb-NO" dirty="0" err="1"/>
              <a:t>the</a:t>
            </a:r>
            <a:r>
              <a:rPr lang="nb-NO" dirty="0"/>
              <a:t> </a:t>
            </a:r>
            <a:r>
              <a:rPr lang="nb-NO" dirty="0" err="1"/>
              <a:t>social</a:t>
            </a:r>
            <a:r>
              <a:rPr lang="nb-NO" dirty="0"/>
              <a:t> determinants </a:t>
            </a:r>
            <a:r>
              <a:rPr lang="nb-NO" dirty="0" err="1"/>
              <a:t>of</a:t>
            </a:r>
            <a:r>
              <a:rPr lang="nb-NO" dirty="0"/>
              <a:t> health </a:t>
            </a:r>
            <a:r>
              <a:rPr lang="nb-NO" dirty="0" err="1"/>
              <a:t>model</a:t>
            </a:r>
            <a:r>
              <a:rPr lang="nb-NO" dirty="0"/>
              <a:t> and </a:t>
            </a:r>
            <a:r>
              <a:rPr lang="nb-NO" dirty="0" err="1"/>
              <a:t>that</a:t>
            </a:r>
            <a:r>
              <a:rPr lang="nb-NO" dirty="0"/>
              <a:t> </a:t>
            </a:r>
            <a:r>
              <a:rPr lang="nb-NO" dirty="0" err="1"/>
              <a:t>this</a:t>
            </a:r>
            <a:r>
              <a:rPr lang="nb-NO" dirty="0"/>
              <a:t> </a:t>
            </a:r>
            <a:r>
              <a:rPr lang="nb-NO" dirty="0" err="1"/>
              <a:t>was</a:t>
            </a:r>
            <a:r>
              <a:rPr lang="nb-NO" dirty="0"/>
              <a:t> used to </a:t>
            </a:r>
            <a:r>
              <a:rPr lang="nb-NO" dirty="0" err="1"/>
              <a:t>derive</a:t>
            </a:r>
            <a:r>
              <a:rPr lang="nb-NO" dirty="0"/>
              <a:t> </a:t>
            </a:r>
            <a:r>
              <a:rPr lang="nb-NO" dirty="0" err="1"/>
              <a:t>the</a:t>
            </a:r>
            <a:r>
              <a:rPr lang="nb-NO" dirty="0"/>
              <a:t> </a:t>
            </a:r>
            <a:r>
              <a:rPr lang="nb-NO" dirty="0" err="1"/>
              <a:t>theoretical</a:t>
            </a:r>
            <a:r>
              <a:rPr lang="nb-NO" dirty="0"/>
              <a:t> </a:t>
            </a:r>
            <a:r>
              <a:rPr lang="nb-NO" dirty="0" err="1"/>
              <a:t>framework</a:t>
            </a:r>
            <a:r>
              <a:rPr lang="nb-NO" dirty="0"/>
              <a:t> </a:t>
            </a:r>
            <a:r>
              <a:rPr lang="nb-NO" dirty="0" err="1"/>
              <a:t>guding</a:t>
            </a:r>
            <a:r>
              <a:rPr lang="nb-NO" dirty="0"/>
              <a:t> </a:t>
            </a:r>
            <a:r>
              <a:rPr lang="nb-NO" dirty="0" err="1"/>
              <a:t>the</a:t>
            </a:r>
            <a:r>
              <a:rPr lang="nb-NO" dirty="0"/>
              <a:t> data </a:t>
            </a:r>
            <a:r>
              <a:rPr lang="nb-NO" dirty="0" err="1"/>
              <a:t>summary</a:t>
            </a:r>
            <a:r>
              <a:rPr lang="nb-NO" dirty="0"/>
              <a:t> report and </a:t>
            </a:r>
            <a:r>
              <a:rPr lang="nb-NO" dirty="0" err="1"/>
              <a:t>th</a:t>
            </a:r>
            <a:r>
              <a:rPr lang="nb-NO" dirty="0"/>
              <a:t> CRONOS survey – </a:t>
            </a:r>
            <a:r>
              <a:rPr lang="nb-NO" dirty="0" err="1"/>
              <a:t>next</a:t>
            </a:r>
            <a:r>
              <a:rPr lang="nb-NO" dirty="0"/>
              <a:t> slide</a:t>
            </a:r>
          </a:p>
        </p:txBody>
      </p:sp>
      <p:sp>
        <p:nvSpPr>
          <p:cNvPr id="4" name="Foliennummernplatzhalter 3"/>
          <p:cNvSpPr>
            <a:spLocks noGrp="1"/>
          </p:cNvSpPr>
          <p:nvPr>
            <p:ph type="sldNum" sz="quarter" idx="5"/>
          </p:nvPr>
        </p:nvSpPr>
        <p:spPr/>
        <p:txBody>
          <a:bodyPr/>
          <a:lstStyle/>
          <a:p>
            <a:fld id="{96830989-0C3A-4F16-A016-CA0F10F0FCA3}" type="slidenum">
              <a:rPr lang="nb-NO" smtClean="0"/>
              <a:t>4</a:t>
            </a:fld>
            <a:endParaRPr lang="nb-NO"/>
          </a:p>
        </p:txBody>
      </p:sp>
    </p:spTree>
    <p:extLst>
      <p:ext uri="{BB962C8B-B14F-4D97-AF65-F5344CB8AC3E}">
        <p14:creationId xmlns:p14="http://schemas.microsoft.com/office/powerpoint/2010/main" val="4217272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ESS7 SDOH combined from the Health Module and the</a:t>
            </a:r>
          </a:p>
          <a:p>
            <a:endParaRPr lang="en-US" dirty="0"/>
          </a:p>
          <a:p>
            <a:r>
              <a:rPr lang="en-US" dirty="0"/>
              <a:t>The question was posed in an indirect way due to its sensitivity: ‘Do you have or have you ever had any of the health problems listed on this card. If yes, is that current or previously’. The following health problems were listed on the showcard: cancer affecting any part of the body; </a:t>
            </a:r>
            <a:r>
              <a:rPr lang="en-US" dirty="0" err="1"/>
              <a:t>leukaemia</a:t>
            </a:r>
            <a:r>
              <a:rPr lang="en-US" dirty="0"/>
              <a:t>; malignant </a:t>
            </a:r>
            <a:r>
              <a:rPr lang="en-US" dirty="0" err="1"/>
              <a:t>tumour</a:t>
            </a:r>
            <a:r>
              <a:rPr lang="en-US" dirty="0"/>
              <a:t>; malignant lymphoma; melanoma, carcinoma, or other skin cancer. The interviewer registered the codes ‘Yes, currently’, ‘Yes, previously’ and ‘No, never’, w Core questionnaire. This figure shows the imbalance between classes of social determinants.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896AA-E780-48E8-9851-3C0A5DFAE0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752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6D865421-E33B-4056-B233-004009554231}" type="slidenum">
              <a:rPr lang="nb-NO" smtClean="0"/>
              <a:t>7</a:t>
            </a:fld>
            <a:endParaRPr lang="nb-NO"/>
          </a:p>
        </p:txBody>
      </p:sp>
    </p:spTree>
    <p:extLst>
      <p:ext uri="{BB962C8B-B14F-4D97-AF65-F5344CB8AC3E}">
        <p14:creationId xmlns:p14="http://schemas.microsoft.com/office/powerpoint/2010/main" val="139695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90C57342-D58B-6A4E-AE08-C86C21944C23}" type="slidenum">
              <a:rPr lang="en-US" smtClean="0"/>
              <a:t>12</a:t>
            </a:fld>
            <a:endParaRPr lang="en-US"/>
          </a:p>
        </p:txBody>
      </p:sp>
    </p:spTree>
    <p:extLst>
      <p:ext uri="{BB962C8B-B14F-4D97-AF65-F5344CB8AC3E}">
        <p14:creationId xmlns:p14="http://schemas.microsoft.com/office/powerpoint/2010/main" val="2683846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90C57342-D58B-6A4E-AE08-C86C21944C23}" type="slidenum">
              <a:rPr lang="en-US" smtClean="0"/>
              <a:t>14</a:t>
            </a:fld>
            <a:endParaRPr lang="en-US"/>
          </a:p>
        </p:txBody>
      </p:sp>
    </p:spTree>
    <p:extLst>
      <p:ext uri="{BB962C8B-B14F-4D97-AF65-F5344CB8AC3E}">
        <p14:creationId xmlns:p14="http://schemas.microsoft.com/office/powerpoint/2010/main" val="950750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90C57342-D58B-6A4E-AE08-C86C21944C23}" type="slidenum">
              <a:rPr lang="en-US" smtClean="0"/>
              <a:t>15</a:t>
            </a:fld>
            <a:endParaRPr lang="en-US"/>
          </a:p>
        </p:txBody>
      </p:sp>
    </p:spTree>
    <p:extLst>
      <p:ext uri="{BB962C8B-B14F-4D97-AF65-F5344CB8AC3E}">
        <p14:creationId xmlns:p14="http://schemas.microsoft.com/office/powerpoint/2010/main" val="2588164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90C57342-D58B-6A4E-AE08-C86C21944C23}" type="slidenum">
              <a:rPr lang="en-US" smtClean="0"/>
              <a:t>17</a:t>
            </a:fld>
            <a:endParaRPr lang="en-US"/>
          </a:p>
        </p:txBody>
      </p:sp>
    </p:spTree>
    <p:extLst>
      <p:ext uri="{BB962C8B-B14F-4D97-AF65-F5344CB8AC3E}">
        <p14:creationId xmlns:p14="http://schemas.microsoft.com/office/powerpoint/2010/main" val="4056873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8315" y="2677415"/>
            <a:ext cx="7772400" cy="901094"/>
          </a:xfrm>
        </p:spPr>
        <p:txBody>
          <a:bodyPr anchor="t" anchorCtr="0"/>
          <a:lstStyle/>
          <a:p>
            <a:r>
              <a:rPr lang="nb-NO" dirty="0"/>
              <a:t>Klikk for å redigere tittelstil</a:t>
            </a:r>
          </a:p>
        </p:txBody>
      </p:sp>
      <p:sp>
        <p:nvSpPr>
          <p:cNvPr id="3" name="Undertittel 2"/>
          <p:cNvSpPr>
            <a:spLocks noGrp="1"/>
          </p:cNvSpPr>
          <p:nvPr>
            <p:ph type="subTitle" idx="1"/>
          </p:nvPr>
        </p:nvSpPr>
        <p:spPr>
          <a:xfrm>
            <a:off x="368315" y="3645154"/>
            <a:ext cx="77724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a:t>Klikk for å redigere undertittelstil i malen</a:t>
            </a:r>
          </a:p>
        </p:txBody>
      </p:sp>
    </p:spTree>
    <p:extLst>
      <p:ext uri="{BB962C8B-B14F-4D97-AF65-F5344CB8AC3E}">
        <p14:creationId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12"/>
          </p:nvPr>
        </p:nvSpPr>
        <p:spPr>
          <a:xfrm>
            <a:off x="8185682" y="6356350"/>
            <a:ext cx="501118" cy="365125"/>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12"/>
          </p:nvPr>
        </p:nvSpPr>
        <p:spPr>
          <a:xfrm>
            <a:off x="8185682" y="6356350"/>
            <a:ext cx="501118" cy="365125"/>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3031831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tel og innhold">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BA716E1B-53AA-4414-ACB0-2A5DFFF9993B}" type="datetimeFigureOut">
              <a:rPr lang="nb-NO" smtClean="0">
                <a:solidFill>
                  <a:prstClr val="white">
                    <a:lumMod val="85000"/>
                  </a:prstClr>
                </a:solidFill>
              </a:rPr>
              <a:pPr/>
              <a:t>26.03.2025</a:t>
            </a:fld>
            <a:endParaRPr lang="nb-NO">
              <a:solidFill>
                <a:prstClr val="white">
                  <a:lumMod val="85000"/>
                </a:prstClr>
              </a:solidFill>
            </a:endParaRPr>
          </a:p>
        </p:txBody>
      </p:sp>
      <p:sp>
        <p:nvSpPr>
          <p:cNvPr id="5" name="Plassholder for bunntekst 4"/>
          <p:cNvSpPr>
            <a:spLocks noGrp="1"/>
          </p:cNvSpPr>
          <p:nvPr>
            <p:ph type="ftr" sz="quarter" idx="11"/>
          </p:nvPr>
        </p:nvSpPr>
        <p:spPr/>
        <p:txBody>
          <a:bodyPr/>
          <a:lstStyle/>
          <a:p>
            <a:endParaRPr lang="nb-NO">
              <a:solidFill>
                <a:prstClr val="white">
                  <a:lumMod val="85000"/>
                </a:prstClr>
              </a:solidFill>
            </a:endParaRPr>
          </a:p>
        </p:txBody>
      </p:sp>
      <p:sp>
        <p:nvSpPr>
          <p:cNvPr id="6" name="Plassholder for lysbildenummer 5"/>
          <p:cNvSpPr>
            <a:spLocks noGrp="1"/>
          </p:cNvSpPr>
          <p:nvPr>
            <p:ph type="sldNum" sz="quarter" idx="12"/>
          </p:nvPr>
        </p:nvSpPr>
        <p:spPr/>
        <p:txBody>
          <a:bodyPr/>
          <a:lstStyle/>
          <a:p>
            <a:fld id="{48B3504C-860D-48D4-B409-223BBD917174}" type="slidenum">
              <a:rPr lang="nb-NO" smtClean="0">
                <a:solidFill>
                  <a:prstClr val="white">
                    <a:lumMod val="85000"/>
                  </a:prstClr>
                </a:solidFill>
              </a:rPr>
              <a:pPr/>
              <a:t>‹#›</a:t>
            </a:fld>
            <a:endParaRPr lang="nb-NO" dirty="0">
              <a:solidFill>
                <a:prstClr val="white">
                  <a:lumMod val="85000"/>
                </a:prstClr>
              </a:solidFill>
            </a:endParaRPr>
          </a:p>
        </p:txBody>
      </p:sp>
      <p:sp>
        <p:nvSpPr>
          <p:cNvPr id="7" name="Tittel 6"/>
          <p:cNvSpPr>
            <a:spLocks noGrp="1"/>
          </p:cNvSpPr>
          <p:nvPr>
            <p:ph type="title"/>
          </p:nvPr>
        </p:nvSpPr>
        <p:spPr>
          <a:xfrm>
            <a:off x="468312" y="728664"/>
            <a:ext cx="8351838" cy="1079501"/>
          </a:xfrm>
        </p:spPr>
        <p:txBody>
          <a:bodyPr/>
          <a:lstStyle/>
          <a:p>
            <a:r>
              <a:rPr lang="nb-NO"/>
              <a:t>Klikk for å redigere tittelstil</a:t>
            </a:r>
            <a:endParaRPr lang="nb-NO" dirty="0"/>
          </a:p>
        </p:txBody>
      </p:sp>
      <p:sp>
        <p:nvSpPr>
          <p:cNvPr id="9" name="Plassholder for innhold 8"/>
          <p:cNvSpPr>
            <a:spLocks noGrp="1"/>
          </p:cNvSpPr>
          <p:nvPr>
            <p:ph sz="quarter" idx="13"/>
          </p:nvPr>
        </p:nvSpPr>
        <p:spPr>
          <a:xfrm>
            <a:off x="503238" y="1837346"/>
            <a:ext cx="8316912" cy="476030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244742492"/>
      </p:ext>
    </p:extLst>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Slide Testuale">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72F475DD-59D4-8F48-B125-0908A6C044D5}"/>
              </a:ext>
            </a:extLst>
          </p:cNvPr>
          <p:cNvSpPr/>
          <p:nvPr userDrawn="1"/>
        </p:nvSpPr>
        <p:spPr>
          <a:xfrm>
            <a:off x="0" y="6728434"/>
            <a:ext cx="9144000" cy="129567"/>
          </a:xfrm>
          <a:prstGeom prst="rect">
            <a:avLst/>
          </a:prstGeom>
          <a:solidFill>
            <a:srgbClr val="51B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0" name="Segnaposto testo 19">
            <a:extLst>
              <a:ext uri="{FF2B5EF4-FFF2-40B4-BE49-F238E27FC236}">
                <a16:creationId xmlns:a16="http://schemas.microsoft.com/office/drawing/2014/main" id="{CDD2B6FA-79A4-B441-B9A0-1608D6B9CDE6}"/>
              </a:ext>
            </a:extLst>
          </p:cNvPr>
          <p:cNvSpPr>
            <a:spLocks noGrp="1"/>
          </p:cNvSpPr>
          <p:nvPr>
            <p:ph type="body" sz="quarter" idx="10" hasCustomPrompt="1"/>
          </p:nvPr>
        </p:nvSpPr>
        <p:spPr>
          <a:xfrm>
            <a:off x="178497" y="1649358"/>
            <a:ext cx="8776969" cy="598391"/>
          </a:xfrm>
          <a:prstGeom prst="rect">
            <a:avLst/>
          </a:prstGeom>
        </p:spPr>
        <p:txBody>
          <a:bodyPr anchor="ctr"/>
          <a:lstStyle>
            <a:lvl1pPr marL="0" indent="0">
              <a:lnSpc>
                <a:spcPct val="100000"/>
              </a:lnSpc>
              <a:buNone/>
              <a:defRPr sz="1500">
                <a:solidFill>
                  <a:srgbClr val="51BDE8"/>
                </a:solidFill>
                <a:latin typeface="Gotham Medium" panose="02000604030000020004" pitchFamily="2" charset="0"/>
              </a:defRPr>
            </a:lvl1pPr>
          </a:lstStyle>
          <a:p>
            <a:pPr lvl="0"/>
            <a:r>
              <a:rPr lang="it-IT" dirty="0"/>
              <a:t>Inserire Titolo</a:t>
            </a:r>
          </a:p>
        </p:txBody>
      </p:sp>
      <p:sp>
        <p:nvSpPr>
          <p:cNvPr id="21" name="Rettangolo 20">
            <a:extLst>
              <a:ext uri="{FF2B5EF4-FFF2-40B4-BE49-F238E27FC236}">
                <a16:creationId xmlns:a16="http://schemas.microsoft.com/office/drawing/2014/main" id="{6ACB1266-2183-E340-8E02-A540695CC62F}"/>
              </a:ext>
            </a:extLst>
          </p:cNvPr>
          <p:cNvSpPr/>
          <p:nvPr userDrawn="1"/>
        </p:nvSpPr>
        <p:spPr>
          <a:xfrm>
            <a:off x="1" y="1649358"/>
            <a:ext cx="178496" cy="598391"/>
          </a:xfrm>
          <a:prstGeom prst="rect">
            <a:avLst/>
          </a:prstGeom>
          <a:solidFill>
            <a:srgbClr val="51B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srgbClr val="51BDE8"/>
              </a:solidFill>
            </a:endParaRPr>
          </a:p>
        </p:txBody>
      </p:sp>
      <p:sp>
        <p:nvSpPr>
          <p:cNvPr id="24" name="Segnaposto testo 23">
            <a:extLst>
              <a:ext uri="{FF2B5EF4-FFF2-40B4-BE49-F238E27FC236}">
                <a16:creationId xmlns:a16="http://schemas.microsoft.com/office/drawing/2014/main" id="{F41644B7-76A6-7B49-AF0D-2D46FBD9D1CB}"/>
              </a:ext>
            </a:extLst>
          </p:cNvPr>
          <p:cNvSpPr>
            <a:spLocks noGrp="1"/>
          </p:cNvSpPr>
          <p:nvPr>
            <p:ph type="body" sz="quarter" idx="11" hasCustomPrompt="1"/>
          </p:nvPr>
        </p:nvSpPr>
        <p:spPr>
          <a:xfrm>
            <a:off x="178594" y="2413608"/>
            <a:ext cx="8777147" cy="4070319"/>
          </a:xfrm>
          <a:prstGeom prst="rect">
            <a:avLst/>
          </a:prstGeom>
        </p:spPr>
        <p:txBody>
          <a:bodyPr/>
          <a:lstStyle>
            <a:lvl1pPr marL="0" indent="0">
              <a:buNone/>
              <a:defRPr sz="1050" b="0" i="0">
                <a:latin typeface="Gotham Book" panose="02000604040000020004" pitchFamily="2" charset="0"/>
              </a:defRPr>
            </a:lvl1pPr>
            <a:lvl2pPr marL="342900" indent="0">
              <a:buNone/>
              <a:defRPr sz="1050">
                <a:latin typeface="Gotham Medium" panose="02000604030000020004" pitchFamily="2" charset="0"/>
              </a:defRPr>
            </a:lvl2pPr>
            <a:lvl3pPr marL="685800" indent="0">
              <a:buNone/>
              <a:defRPr sz="1050">
                <a:latin typeface="Gotham Medium" panose="02000604030000020004" pitchFamily="2" charset="0"/>
              </a:defRPr>
            </a:lvl3pPr>
            <a:lvl4pPr marL="1028700" indent="0">
              <a:buNone/>
              <a:defRPr sz="1050">
                <a:latin typeface="Gotham Medium" panose="02000604030000020004" pitchFamily="2" charset="0"/>
              </a:defRPr>
            </a:lvl4pPr>
            <a:lvl5pPr marL="1371600" indent="0">
              <a:buNone/>
              <a:defRPr sz="1050">
                <a:latin typeface="Gotham Medium" panose="02000604030000020004" pitchFamily="2" charset="0"/>
              </a:defRPr>
            </a:lvl5pPr>
          </a:lstStyle>
          <a:p>
            <a:pPr lvl="0"/>
            <a:r>
              <a:rPr lang="it-IT" dirty="0"/>
              <a:t>Inserire Testo</a:t>
            </a:r>
          </a:p>
        </p:txBody>
      </p:sp>
      <p:pic>
        <p:nvPicPr>
          <p:cNvPr id="5" name="Immagine 4">
            <a:extLst>
              <a:ext uri="{FF2B5EF4-FFF2-40B4-BE49-F238E27FC236}">
                <a16:creationId xmlns:a16="http://schemas.microsoft.com/office/drawing/2014/main" id="{4EF39DA0-8D8C-3540-B877-DC0F1A3DC612}"/>
              </a:ext>
            </a:extLst>
          </p:cNvPr>
          <p:cNvPicPr>
            <a:picLocks noChangeAspect="1"/>
          </p:cNvPicPr>
          <p:nvPr userDrawn="1"/>
        </p:nvPicPr>
        <p:blipFill rotWithShape="1">
          <a:blip r:embed="rId2"/>
          <a:srcRect l="7761" t="4476" r="8440" b="3116"/>
          <a:stretch/>
        </p:blipFill>
        <p:spPr>
          <a:xfrm>
            <a:off x="221878" y="150607"/>
            <a:ext cx="754507" cy="1215615"/>
          </a:xfrm>
          <a:prstGeom prst="rect">
            <a:avLst/>
          </a:prstGeom>
        </p:spPr>
      </p:pic>
    </p:spTree>
    <p:extLst>
      <p:ext uri="{BB962C8B-B14F-4D97-AF65-F5344CB8AC3E}">
        <p14:creationId xmlns:p14="http://schemas.microsoft.com/office/powerpoint/2010/main" val="3351391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4" name="Plassholder for lysbildenummer 5"/>
          <p:cNvSpPr txBox="1">
            <a:spLocks/>
          </p:cNvSpPr>
          <p:nvPr userDrawn="1"/>
        </p:nvSpPr>
        <p:spPr>
          <a:xfrm>
            <a:off x="8474800" y="6421247"/>
            <a:ext cx="342081"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0" i="0" smtClean="0">
                <a:solidFill>
                  <a:schemeClr val="tx1"/>
                </a:solidFill>
                <a:latin typeface="Arial"/>
                <a:cs typeface="Arial"/>
              </a:rPr>
              <a:pPr algn="ctr"/>
              <a:t>‹#›</a:t>
            </a:fld>
            <a:endParaRPr lang="nb-NO" b="0" i="0" dirty="0">
              <a:solidFill>
                <a:schemeClr val="tx1"/>
              </a:solidFill>
              <a:latin typeface="Arial"/>
              <a:cs typeface="Arial"/>
            </a:endParaRPr>
          </a:p>
        </p:txBody>
      </p:sp>
    </p:spTree>
    <p:extLst>
      <p:ext uri="{BB962C8B-B14F-4D97-AF65-F5344CB8AC3E}">
        <p14:creationId xmlns:p14="http://schemas.microsoft.com/office/powerpoint/2010/main"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7" name="Plassholder for lysbildenummer 5"/>
          <p:cNvSpPr>
            <a:spLocks noGrp="1"/>
          </p:cNvSpPr>
          <p:nvPr>
            <p:ph type="sldNum" sz="quarter" idx="12"/>
          </p:nvPr>
        </p:nvSpPr>
        <p:spPr>
          <a:xfrm>
            <a:off x="8241294" y="6421247"/>
            <a:ext cx="426966" cy="365125"/>
          </a:xfrm>
          <a:prstGeom prst="rect">
            <a:avLst/>
          </a:prstGeom>
        </p:spPr>
        <p:txBody>
          <a:bodyPr/>
          <a:lstStyle>
            <a:lvl1pPr>
              <a:defRPr sz="1000"/>
            </a:lvl1pPr>
          </a:lstStyle>
          <a:p>
            <a:pPr algn="r"/>
            <a:fld id="{91853A39-49B3-554A-AE82-85611CEBD8E3}" type="slidenum">
              <a:rPr lang="nb-NO" smtClean="0">
                <a:latin typeface="Arial"/>
                <a:cs typeface="Arial"/>
              </a:rPr>
              <a:pPr algn="r"/>
              <a:t>‹#›</a:t>
            </a:fld>
            <a:endParaRPr lang="nb-NO" dirty="0">
              <a:latin typeface="Arial"/>
              <a:cs typeface="Arial"/>
            </a:endParaRPr>
          </a:p>
        </p:txBody>
      </p:sp>
    </p:spTree>
    <p:extLst>
      <p:ext uri="{BB962C8B-B14F-4D97-AF65-F5344CB8AC3E}">
        <p14:creationId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lysbildenummer 6"/>
          <p:cNvSpPr>
            <a:spLocks noGrp="1"/>
          </p:cNvSpPr>
          <p:nvPr>
            <p:ph type="sldNum" sz="quarter" idx="12"/>
          </p:nvPr>
        </p:nvSpPr>
        <p:spPr>
          <a:xfrm>
            <a:off x="8185682" y="6356350"/>
            <a:ext cx="501118" cy="365125"/>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lysbildenummer 8"/>
          <p:cNvSpPr>
            <a:spLocks noGrp="1"/>
          </p:cNvSpPr>
          <p:nvPr>
            <p:ph type="sldNum" sz="quarter" idx="12"/>
          </p:nvPr>
        </p:nvSpPr>
        <p:spPr>
          <a:xfrm>
            <a:off x="8185682" y="6356350"/>
            <a:ext cx="501118" cy="365125"/>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5" name="Plassholder for lysbildenummer 4"/>
          <p:cNvSpPr>
            <a:spLocks noGrp="1"/>
          </p:cNvSpPr>
          <p:nvPr>
            <p:ph type="sldNum" sz="quarter" idx="12"/>
          </p:nvPr>
        </p:nvSpPr>
        <p:spPr>
          <a:xfrm>
            <a:off x="8185682" y="6356350"/>
            <a:ext cx="501118" cy="365125"/>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a:xfrm>
            <a:off x="8185682" y="6356350"/>
            <a:ext cx="501118" cy="365125"/>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7" name="Plassholder for lysbildenummer 6"/>
          <p:cNvSpPr>
            <a:spLocks noGrp="1"/>
          </p:cNvSpPr>
          <p:nvPr>
            <p:ph type="sldNum" sz="quarter" idx="12"/>
          </p:nvPr>
        </p:nvSpPr>
        <p:spPr>
          <a:xfrm>
            <a:off x="8185682" y="6356350"/>
            <a:ext cx="501118" cy="365125"/>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7" name="Plassholder for lysbildenummer 6"/>
          <p:cNvSpPr>
            <a:spLocks noGrp="1"/>
          </p:cNvSpPr>
          <p:nvPr>
            <p:ph type="sldNum" sz="quarter" idx="12"/>
          </p:nvPr>
        </p:nvSpPr>
        <p:spPr>
          <a:xfrm>
            <a:off x="8185682" y="6356350"/>
            <a:ext cx="501118" cy="365125"/>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lysbildenummer 5"/>
          <p:cNvSpPr>
            <a:spLocks noGrp="1"/>
          </p:cNvSpPr>
          <p:nvPr>
            <p:ph type="sldNum" sz="quarter" idx="4"/>
          </p:nvPr>
        </p:nvSpPr>
        <p:spPr>
          <a:xfrm>
            <a:off x="8241294" y="6421247"/>
            <a:ext cx="426966" cy="365125"/>
          </a:xfrm>
          <a:prstGeom prst="rect">
            <a:avLst/>
          </a:prstGeom>
        </p:spPr>
        <p:txBody>
          <a:bodyPr/>
          <a:lstStyle>
            <a:lvl1pPr>
              <a:defRPr sz="1000"/>
            </a:lvl1pPr>
          </a:lstStyle>
          <a:p>
            <a:pPr algn="r"/>
            <a:fld id="{91853A39-49B3-554A-AE82-85611CEBD8E3}" type="slidenum">
              <a:rPr lang="nb-NO" smtClean="0">
                <a:latin typeface="Arial"/>
                <a:cs typeface="Arial"/>
              </a:rPr>
              <a:pPr algn="r"/>
              <a:t>‹#›</a:t>
            </a:fld>
            <a:endParaRPr lang="nb-NO" dirty="0">
              <a:latin typeface="Arial"/>
              <a:cs typeface="Arial"/>
            </a:endParaRPr>
          </a:p>
        </p:txBody>
      </p:sp>
      <p:sp>
        <p:nvSpPr>
          <p:cNvPr id="5" name="TekstSylinder 4"/>
          <p:cNvSpPr txBox="1"/>
          <p:nvPr userDrawn="1"/>
        </p:nvSpPr>
        <p:spPr>
          <a:xfrm>
            <a:off x="1627359" y="6393434"/>
            <a:ext cx="3809897" cy="276999"/>
          </a:xfrm>
          <a:prstGeom prst="rect">
            <a:avLst/>
          </a:prstGeom>
          <a:noFill/>
        </p:spPr>
        <p:txBody>
          <a:bodyPr wrap="square" rtlCol="0">
            <a:spAutoFit/>
          </a:bodyPr>
          <a:lstStyle/>
          <a:p>
            <a:r>
              <a:rPr lang="en-US" sz="1200" kern="1200" dirty="0">
                <a:solidFill>
                  <a:schemeClr val="tx1"/>
                </a:solidFill>
                <a:latin typeface="Arial"/>
                <a:ea typeface="+mn-ea"/>
                <a:cs typeface="Arial"/>
              </a:rPr>
              <a:t>Norwegian University of Science and Technology</a:t>
            </a:r>
            <a:endParaRPr lang="nb-NO" sz="1200" dirty="0">
              <a:effectLst/>
              <a:latin typeface="Arial"/>
              <a:cs typeface="Arial"/>
            </a:endParaRPr>
          </a:p>
        </p:txBody>
      </p:sp>
      <p:pic>
        <p:nvPicPr>
          <p:cNvPr id="6" name="Bilde 5" descr="logo.jp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20697" y="6425083"/>
            <a:ext cx="976089" cy="183326"/>
          </a:xfrm>
          <a:prstGeom prst="rect">
            <a:avLst/>
          </a:prstGeom>
        </p:spPr>
      </p:pic>
    </p:spTree>
    <p:extLst>
      <p:ext uri="{BB962C8B-B14F-4D97-AF65-F5344CB8AC3E}">
        <p14:creationId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666" r:id="rId13"/>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s://oda.oslomet.no/oda-xmlui/handle/20.500.12199/738"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www.norad.no/om-bistand/om-bistand/fns-barekraftsmal/barekraftsmalene/mal-10-mindre-ulikhet/" TargetMode="Externa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doi.org/10.1007/s00787-022-02046-y" TargetMode="External"/><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doi.org/10.1007/s00787-022-02046-y" TargetMode="External"/><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59.gif"/><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7.jpg"/><Relationship Id="rId5" Type="http://schemas.openxmlformats.org/officeDocument/2006/relationships/image" Target="../media/image56.jpeg"/><Relationship Id="rId10" Type="http://schemas.openxmlformats.org/officeDocument/2006/relationships/image" Target="../media/image60.png"/><Relationship Id="rId4" Type="http://schemas.openxmlformats.org/officeDocument/2006/relationships/image" Target="../media/image55.jpeg"/><Relationship Id="rId9" Type="http://schemas.openxmlformats.org/officeDocument/2006/relationships/image" Target="../media/image12.emf"/></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12.emf"/></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hyperlink" Target="https://www.thelancet.com/journals/lancet/article/PIIS0140-6736(24)00550-6/fulltext" TargetMode="External"/><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4.png"/><Relationship Id="rId7"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sv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s://www.thelancet.com/action/showPdf?pii=S2468-2667%2825%2900009-X"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doi.org/10.1016/S2468-2667(22)00092-5"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53A6C3E-1E41-4360-916A-AA1BF4FEFBF9}"/>
              </a:ext>
            </a:extLst>
          </p:cNvPr>
          <p:cNvCxnSpPr>
            <a:cxnSpLocks/>
          </p:cNvCxnSpPr>
          <p:nvPr/>
        </p:nvCxnSpPr>
        <p:spPr>
          <a:xfrm>
            <a:off x="0" y="6028750"/>
            <a:ext cx="9144000" cy="0"/>
          </a:xfrm>
          <a:prstGeom prst="line">
            <a:avLst/>
          </a:prstGeom>
          <a:ln w="76200">
            <a:solidFill>
              <a:srgbClr val="71828C"/>
            </a:solidFill>
          </a:ln>
        </p:spPr>
        <p:style>
          <a:lnRef idx="1">
            <a:schemeClr val="accent1"/>
          </a:lnRef>
          <a:fillRef idx="0">
            <a:schemeClr val="accent1"/>
          </a:fillRef>
          <a:effectRef idx="0">
            <a:schemeClr val="accent1"/>
          </a:effectRef>
          <a:fontRef idx="minor">
            <a:schemeClr val="tx1"/>
          </a:fontRef>
        </p:style>
      </p:cxnSp>
      <p:pic>
        <p:nvPicPr>
          <p:cNvPr id="7" name="Picture 10" descr="Image associÃ©e">
            <a:extLst>
              <a:ext uri="{FF2B5EF4-FFF2-40B4-BE49-F238E27FC236}">
                <a16:creationId xmlns:a16="http://schemas.microsoft.com/office/drawing/2014/main" id="{46965CC4-5A38-458A-9748-19EFABB73187}"/>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9651" t="46830" r="2527" b="10549"/>
          <a:stretch/>
        </p:blipFill>
        <p:spPr bwMode="auto">
          <a:xfrm>
            <a:off x="665399" y="6219470"/>
            <a:ext cx="480729" cy="43309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9D07201-3C64-4304-8E27-F676F929A9B6}"/>
              </a:ext>
            </a:extLst>
          </p:cNvPr>
          <p:cNvSpPr/>
          <p:nvPr/>
        </p:nvSpPr>
        <p:spPr>
          <a:xfrm>
            <a:off x="1183659" y="6230993"/>
            <a:ext cx="1507144" cy="338554"/>
          </a:xfrm>
          <a:prstGeom prst="rect">
            <a:avLst/>
          </a:prstGeom>
        </p:spPr>
        <p:txBody>
          <a:bodyPr wrap="none">
            <a:spAutoFit/>
          </a:bodyPr>
          <a:lstStyle/>
          <a:p>
            <a:r>
              <a:rPr lang="en-US" sz="1600" dirty="0">
                <a:solidFill>
                  <a:srgbClr val="2D5078"/>
                </a:solidFill>
                <a:latin typeface="Calibri" panose="020F0502020204030204" pitchFamily="34" charset="0"/>
                <a:ea typeface="Calibri" panose="020F0502020204030204" pitchFamily="34" charset="0"/>
              </a:rPr>
              <a:t>@CHAIN_NTNU</a:t>
            </a:r>
            <a:endParaRPr lang="nb-NO" sz="1600" dirty="0">
              <a:solidFill>
                <a:srgbClr val="2D5078"/>
              </a:solidFill>
            </a:endParaRPr>
          </a:p>
        </p:txBody>
      </p:sp>
      <p:pic>
        <p:nvPicPr>
          <p:cNvPr id="11" name="Picture 10" descr="Image associÃ©e">
            <a:extLst>
              <a:ext uri="{FF2B5EF4-FFF2-40B4-BE49-F238E27FC236}">
                <a16:creationId xmlns:a16="http://schemas.microsoft.com/office/drawing/2014/main" id="{90B33643-9AC6-4F98-8180-F863A28F47C0}"/>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115" t="1925" r="50064" b="53128"/>
          <a:stretch/>
        </p:blipFill>
        <p:spPr bwMode="auto">
          <a:xfrm>
            <a:off x="6614485" y="6194632"/>
            <a:ext cx="555791" cy="5280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90F6880-4B53-40BB-A4FC-839587DE24A5}"/>
              </a:ext>
            </a:extLst>
          </p:cNvPr>
          <p:cNvSpPr/>
          <p:nvPr/>
        </p:nvSpPr>
        <p:spPr>
          <a:xfrm>
            <a:off x="7199084" y="6252099"/>
            <a:ext cx="1279517" cy="400110"/>
          </a:xfrm>
          <a:prstGeom prst="rect">
            <a:avLst/>
          </a:prstGeom>
        </p:spPr>
        <p:txBody>
          <a:bodyPr wrap="none">
            <a:spAutoFit/>
          </a:bodyPr>
          <a:lstStyle/>
          <a:p>
            <a:r>
              <a:rPr lang="en-US" sz="1600" dirty="0">
                <a:solidFill>
                  <a:srgbClr val="2D5078"/>
                </a:solidFill>
              </a:rPr>
              <a:t>CHAINNTNU</a:t>
            </a:r>
            <a:r>
              <a:rPr lang="en-US" sz="2000" dirty="0">
                <a:solidFill>
                  <a:srgbClr val="2D5078"/>
                </a:solidFill>
              </a:rPr>
              <a:t> </a:t>
            </a:r>
          </a:p>
        </p:txBody>
      </p:sp>
      <p:sp>
        <p:nvSpPr>
          <p:cNvPr id="14" name="Rectangle 13">
            <a:extLst>
              <a:ext uri="{FF2B5EF4-FFF2-40B4-BE49-F238E27FC236}">
                <a16:creationId xmlns:a16="http://schemas.microsoft.com/office/drawing/2014/main" id="{DD04BB0C-B5D8-4709-BE4F-C667E5FF96A4}"/>
              </a:ext>
            </a:extLst>
          </p:cNvPr>
          <p:cNvSpPr/>
          <p:nvPr/>
        </p:nvSpPr>
        <p:spPr>
          <a:xfrm>
            <a:off x="3683851" y="6266740"/>
            <a:ext cx="2583849" cy="338554"/>
          </a:xfrm>
          <a:prstGeom prst="rect">
            <a:avLst/>
          </a:prstGeom>
        </p:spPr>
        <p:txBody>
          <a:bodyPr wrap="none">
            <a:spAutoFit/>
          </a:bodyPr>
          <a:lstStyle/>
          <a:p>
            <a:r>
              <a:rPr lang="nb-NO" sz="1600" dirty="0">
                <a:solidFill>
                  <a:srgbClr val="2D5078"/>
                </a:solidFill>
              </a:rPr>
              <a:t>https://www.ntnu.edu/chain</a:t>
            </a:r>
          </a:p>
        </p:txBody>
      </p:sp>
      <p:pic>
        <p:nvPicPr>
          <p:cNvPr id="15" name="Graphic 14" descr="Internet">
            <a:extLst>
              <a:ext uri="{FF2B5EF4-FFF2-40B4-BE49-F238E27FC236}">
                <a16:creationId xmlns:a16="http://schemas.microsoft.com/office/drawing/2014/main" id="{F4702A77-A1E1-4ED9-8CB2-224D33FEF39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12617" y="6130665"/>
            <a:ext cx="691020" cy="691020"/>
          </a:xfrm>
          <a:prstGeom prst="rect">
            <a:avLst/>
          </a:prstGeom>
        </p:spPr>
      </p:pic>
      <p:sp>
        <p:nvSpPr>
          <p:cNvPr id="6" name="Rectangle 5"/>
          <p:cNvSpPr/>
          <p:nvPr/>
        </p:nvSpPr>
        <p:spPr>
          <a:xfrm>
            <a:off x="691744" y="1903090"/>
            <a:ext cx="8129063" cy="415498"/>
          </a:xfrm>
          <a:prstGeom prst="rect">
            <a:avLst/>
          </a:prstGeom>
        </p:spPr>
        <p:txBody>
          <a:bodyPr wrap="square">
            <a:spAutoFit/>
          </a:bodyPr>
          <a:lstStyle/>
          <a:p>
            <a:endParaRPr lang="en-US" sz="2100" dirty="0"/>
          </a:p>
        </p:txBody>
      </p:sp>
      <p:pic>
        <p:nvPicPr>
          <p:cNvPr id="19" name="Picture 18">
            <a:extLst>
              <a:ext uri="{FF2B5EF4-FFF2-40B4-BE49-F238E27FC236}">
                <a16:creationId xmlns:a16="http://schemas.microsoft.com/office/drawing/2014/main" id="{95B62834-8344-47C6-9B27-EB5FE36157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584" y="227427"/>
            <a:ext cx="1390816" cy="593179"/>
          </a:xfrm>
          <a:prstGeom prst="rect">
            <a:avLst/>
          </a:prstGeom>
        </p:spPr>
      </p:pic>
      <p:sp>
        <p:nvSpPr>
          <p:cNvPr id="17" name="Rectangle 16">
            <a:extLst>
              <a:ext uri="{FF2B5EF4-FFF2-40B4-BE49-F238E27FC236}">
                <a16:creationId xmlns:a16="http://schemas.microsoft.com/office/drawing/2014/main" id="{BDB1A3C5-A499-47C0-89CD-6C02C31806B0}"/>
              </a:ext>
            </a:extLst>
          </p:cNvPr>
          <p:cNvSpPr/>
          <p:nvPr/>
        </p:nvSpPr>
        <p:spPr>
          <a:xfrm>
            <a:off x="480505" y="352498"/>
            <a:ext cx="9425494" cy="1703030"/>
          </a:xfrm>
          <a:prstGeom prst="rect">
            <a:avLst/>
          </a:prstGeom>
        </p:spPr>
        <p:txBody>
          <a:bodyPr wrap="square">
            <a:spAutoFit/>
          </a:bodyPr>
          <a:lstStyle/>
          <a:p>
            <a:pPr marL="342900" indent="-342900">
              <a:spcAft>
                <a:spcPts val="750"/>
              </a:spcAft>
              <a:buFont typeface="Arial" panose="020B0604020202020204" pitchFamily="34" charset="0"/>
              <a:buChar char="•"/>
            </a:pPr>
            <a:endParaRPr lang="en-GB" sz="2000" b="1" dirty="0">
              <a:solidFill>
                <a:schemeClr val="tx2">
                  <a:lumMod val="75000"/>
                </a:schemeClr>
              </a:solidFill>
            </a:endParaRPr>
          </a:p>
          <a:p>
            <a:pPr algn="l"/>
            <a:endParaRPr lang="nb-NO" sz="1800" b="0" i="0" u="none" strike="noStrike" baseline="0" dirty="0">
              <a:solidFill>
                <a:srgbClr val="000000"/>
              </a:solidFill>
            </a:endParaRPr>
          </a:p>
          <a:p>
            <a:r>
              <a:rPr lang="nb-NO" sz="4000" b="0" i="1" u="none" strike="noStrike" baseline="0" dirty="0">
                <a:solidFill>
                  <a:schemeClr val="accent6"/>
                </a:solidFill>
              </a:rPr>
              <a:t>Status for sosial ulikhet i helse</a:t>
            </a:r>
          </a:p>
          <a:p>
            <a:pPr algn="ctr">
              <a:spcAft>
                <a:spcPts val="750"/>
              </a:spcAft>
            </a:pPr>
            <a:r>
              <a:rPr lang="en-GB" sz="2000" b="1" dirty="0">
                <a:solidFill>
                  <a:schemeClr val="tx2">
                    <a:lumMod val="75000"/>
                  </a:schemeClr>
                </a:solidFill>
              </a:rPr>
              <a:t> </a:t>
            </a:r>
          </a:p>
        </p:txBody>
      </p:sp>
      <p:sp>
        <p:nvSpPr>
          <p:cNvPr id="4" name="TextBox 3">
            <a:extLst>
              <a:ext uri="{FF2B5EF4-FFF2-40B4-BE49-F238E27FC236}">
                <a16:creationId xmlns:a16="http://schemas.microsoft.com/office/drawing/2014/main" id="{9A26A4B2-0CA8-2C3C-E8E1-158C0613D74D}"/>
              </a:ext>
            </a:extLst>
          </p:cNvPr>
          <p:cNvSpPr txBox="1"/>
          <p:nvPr/>
        </p:nvSpPr>
        <p:spPr>
          <a:xfrm>
            <a:off x="238338" y="4650730"/>
            <a:ext cx="4370894" cy="1200329"/>
          </a:xfrm>
          <a:prstGeom prst="rect">
            <a:avLst/>
          </a:prstGeom>
          <a:noFill/>
        </p:spPr>
        <p:txBody>
          <a:bodyPr wrap="square">
            <a:spAutoFit/>
          </a:bodyPr>
          <a:lstStyle/>
          <a:p>
            <a:pPr algn="l"/>
            <a:endParaRPr lang="nb-NO" sz="1800" b="0" i="0" u="none" strike="noStrike" baseline="0" dirty="0">
              <a:solidFill>
                <a:srgbClr val="000000"/>
              </a:solidFill>
              <a:latin typeface="Nunito Sans" pitchFamily="2" charset="0"/>
            </a:endParaRPr>
          </a:p>
          <a:p>
            <a:pPr algn="l"/>
            <a:endParaRPr lang="nb-NO" sz="1800" b="0" i="0" u="none" strike="noStrike" baseline="0" dirty="0">
              <a:solidFill>
                <a:srgbClr val="000000"/>
              </a:solidFill>
              <a:latin typeface="Scala Sans OT"/>
            </a:endParaRPr>
          </a:p>
          <a:p>
            <a:r>
              <a:rPr lang="nb-NO" sz="1800" b="1" i="0" u="none" strike="noStrike" baseline="0" dirty="0">
                <a:solidFill>
                  <a:srgbClr val="000000"/>
                </a:solidFill>
                <a:latin typeface="Scala Sans OT"/>
              </a:rPr>
              <a:t>FOLKEHELSEFORUM 25.02.2025</a:t>
            </a:r>
            <a:endParaRPr lang="nb-NO" b="1" dirty="0">
              <a:solidFill>
                <a:srgbClr val="000000"/>
              </a:solidFill>
              <a:latin typeface="Scala Sans OT"/>
            </a:endParaRPr>
          </a:p>
          <a:p>
            <a:r>
              <a:rPr lang="nb-NO" i="1" dirty="0">
                <a:solidFill>
                  <a:srgbClr val="484848"/>
                </a:solidFill>
                <a:effectLst/>
                <a:latin typeface="aktivgroteskbold"/>
              </a:rPr>
              <a:t>Utjevning av sosiale forskjeller </a:t>
            </a:r>
          </a:p>
        </p:txBody>
      </p:sp>
      <p:sp>
        <p:nvSpPr>
          <p:cNvPr id="13" name="TextBox 12">
            <a:extLst>
              <a:ext uri="{FF2B5EF4-FFF2-40B4-BE49-F238E27FC236}">
                <a16:creationId xmlns:a16="http://schemas.microsoft.com/office/drawing/2014/main" id="{C542A727-E658-4163-7A51-466AA86064F3}"/>
              </a:ext>
            </a:extLst>
          </p:cNvPr>
          <p:cNvSpPr txBox="1"/>
          <p:nvPr/>
        </p:nvSpPr>
        <p:spPr>
          <a:xfrm>
            <a:off x="238338" y="2986119"/>
            <a:ext cx="5683228" cy="1477328"/>
          </a:xfrm>
          <a:prstGeom prst="rect">
            <a:avLst/>
          </a:prstGeom>
          <a:noFill/>
        </p:spPr>
        <p:txBody>
          <a:bodyPr wrap="square">
            <a:spAutoFit/>
          </a:bodyPr>
          <a:lstStyle/>
          <a:p>
            <a:r>
              <a:rPr lang="en-US" sz="1800" b="1" dirty="0">
                <a:latin typeface="Calibri" panose="020F0502020204030204" pitchFamily="34" charset="0"/>
              </a:rPr>
              <a:t>Terje A. Eikemo</a:t>
            </a:r>
          </a:p>
          <a:p>
            <a:r>
              <a:rPr lang="en-US" sz="1800" dirty="0">
                <a:latin typeface="Calibri" panose="020F0502020204030204" pitchFamily="34" charset="0"/>
              </a:rPr>
              <a:t>Professor i </a:t>
            </a:r>
            <a:r>
              <a:rPr lang="en-US" sz="1800" dirty="0" err="1">
                <a:latin typeface="Calibri" panose="020F0502020204030204" pitchFamily="34" charset="0"/>
              </a:rPr>
              <a:t>sosiologi</a:t>
            </a:r>
            <a:endParaRPr lang="en-US" sz="1800" dirty="0">
              <a:latin typeface="Calibri" panose="020F0502020204030204" pitchFamily="34" charset="0"/>
            </a:endParaRPr>
          </a:p>
          <a:p>
            <a:r>
              <a:rPr lang="en-US" sz="1800" dirty="0">
                <a:latin typeface="Calibri" panose="020F0502020204030204" pitchFamily="34" charset="0"/>
              </a:rPr>
              <a:t>Leder, CHAIN</a:t>
            </a:r>
            <a:endParaRPr lang="en-US" dirty="0">
              <a:latin typeface="Calibri" panose="020F0502020204030204" pitchFamily="34" charset="0"/>
            </a:endParaRPr>
          </a:p>
          <a:p>
            <a:r>
              <a:rPr lang="en-US" dirty="0" err="1">
                <a:latin typeface="Calibri" panose="020F0502020204030204" pitchFamily="34" charset="0"/>
              </a:rPr>
              <a:t>Sjefsredaktør</a:t>
            </a:r>
            <a:r>
              <a:rPr lang="en-US" dirty="0">
                <a:latin typeface="Calibri" panose="020F0502020204030204" pitchFamily="34" charset="0"/>
              </a:rPr>
              <a:t>,</a:t>
            </a:r>
            <a:r>
              <a:rPr lang="en-US" sz="1800" dirty="0">
                <a:latin typeface="Calibri" panose="020F0502020204030204" pitchFamily="34" charset="0"/>
              </a:rPr>
              <a:t> </a:t>
            </a:r>
            <a:r>
              <a:rPr lang="en-US" sz="1800" i="1" dirty="0">
                <a:latin typeface="Calibri" panose="020F0502020204030204" pitchFamily="34" charset="0"/>
              </a:rPr>
              <a:t>Scand</a:t>
            </a:r>
            <a:r>
              <a:rPr lang="en-US" i="1" dirty="0">
                <a:latin typeface="Calibri" panose="020F0502020204030204" pitchFamily="34" charset="0"/>
              </a:rPr>
              <a:t>inavian </a:t>
            </a:r>
            <a:r>
              <a:rPr lang="en-US" sz="1800" i="1" dirty="0">
                <a:latin typeface="Calibri" panose="020F0502020204030204" pitchFamily="34" charset="0"/>
              </a:rPr>
              <a:t>Journal of Public Health</a:t>
            </a:r>
          </a:p>
          <a:p>
            <a:r>
              <a:rPr lang="en-US" dirty="0" err="1">
                <a:latin typeface="Calibri" panose="020F0502020204030204" pitchFamily="34" charset="0"/>
              </a:rPr>
              <a:t>Tidligere</a:t>
            </a:r>
            <a:r>
              <a:rPr lang="en-US" dirty="0">
                <a:latin typeface="Calibri" panose="020F0502020204030204" pitchFamily="34" charset="0"/>
              </a:rPr>
              <a:t> </a:t>
            </a:r>
            <a:r>
              <a:rPr lang="en-US" dirty="0" err="1">
                <a:latin typeface="Calibri" panose="020F0502020204030204" pitchFamily="34" charset="0"/>
              </a:rPr>
              <a:t>medlem</a:t>
            </a:r>
            <a:r>
              <a:rPr lang="en-US" dirty="0">
                <a:latin typeface="Calibri" panose="020F0502020204030204" pitchFamily="34" charset="0"/>
              </a:rPr>
              <a:t> av </a:t>
            </a:r>
            <a:r>
              <a:rPr lang="en-US" dirty="0" err="1">
                <a:latin typeface="Calibri" panose="020F0502020204030204" pitchFamily="34" charset="0"/>
              </a:rPr>
              <a:t>fagrådet</a:t>
            </a:r>
            <a:r>
              <a:rPr lang="en-US" dirty="0">
                <a:latin typeface="Calibri" panose="020F0502020204030204" pitchFamily="34" charset="0"/>
              </a:rPr>
              <a:t> for </a:t>
            </a:r>
            <a:r>
              <a:rPr lang="en-US" dirty="0" err="1">
                <a:latin typeface="Calibri" panose="020F0502020204030204" pitchFamily="34" charset="0"/>
              </a:rPr>
              <a:t>sosial</a:t>
            </a:r>
            <a:r>
              <a:rPr lang="en-US" dirty="0">
                <a:latin typeface="Calibri" panose="020F0502020204030204" pitchFamily="34" charset="0"/>
              </a:rPr>
              <a:t> </a:t>
            </a:r>
            <a:r>
              <a:rPr lang="en-US" dirty="0" err="1">
                <a:latin typeface="Calibri" panose="020F0502020204030204" pitchFamily="34" charset="0"/>
              </a:rPr>
              <a:t>ulikhet</a:t>
            </a:r>
            <a:r>
              <a:rPr lang="en-US" dirty="0">
                <a:latin typeface="Calibri" panose="020F0502020204030204" pitchFamily="34" charset="0"/>
              </a:rPr>
              <a:t> i </a:t>
            </a:r>
            <a:r>
              <a:rPr lang="en-US" dirty="0" err="1">
                <a:latin typeface="Calibri" panose="020F0502020204030204" pitchFamily="34" charset="0"/>
              </a:rPr>
              <a:t>helse</a:t>
            </a:r>
            <a:endParaRPr lang="en-GB" sz="1800" dirty="0"/>
          </a:p>
        </p:txBody>
      </p:sp>
      <p:pic>
        <p:nvPicPr>
          <p:cNvPr id="3" name="Picture 2" descr="A computer screen shot of a flag&#10;&#10;AI-generated content may be incorrect.">
            <a:extLst>
              <a:ext uri="{FF2B5EF4-FFF2-40B4-BE49-F238E27FC236}">
                <a16:creationId xmlns:a16="http://schemas.microsoft.com/office/drawing/2014/main" id="{83D77827-12CD-8DB8-DBBC-DA9181AF49E3}"/>
              </a:ext>
            </a:extLst>
          </p:cNvPr>
          <p:cNvPicPr>
            <a:picLocks noChangeAspect="1"/>
          </p:cNvPicPr>
          <p:nvPr/>
        </p:nvPicPr>
        <p:blipFill rotWithShape="1">
          <a:blip r:embed="rId7"/>
          <a:srcRect l="33127" t="18083" r="33636" b="10299"/>
          <a:stretch/>
        </p:blipFill>
        <p:spPr bwMode="auto">
          <a:xfrm>
            <a:off x="5808134" y="1679721"/>
            <a:ext cx="3097528" cy="41713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8975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69FB7F3C-F73B-CBDD-7850-252B2F631930}"/>
              </a:ext>
            </a:extLst>
          </p:cNvPr>
          <p:cNvPicPr>
            <a:picLocks noChangeAspect="1"/>
          </p:cNvPicPr>
          <p:nvPr/>
        </p:nvPicPr>
        <p:blipFill rotWithShape="1">
          <a:blip r:embed="rId2"/>
          <a:srcRect l="30117" t="26859" r="38795" b="9420"/>
          <a:stretch/>
        </p:blipFill>
        <p:spPr bwMode="auto">
          <a:xfrm>
            <a:off x="119485" y="25615"/>
            <a:ext cx="5333049" cy="6832385"/>
          </a:xfrm>
          <a:prstGeom prst="rect">
            <a:avLst/>
          </a:prstGeom>
          <a:ln>
            <a:noFill/>
          </a:ln>
          <a:extLst>
            <a:ext uri="{53640926-AAD7-44D8-BBD7-CCE9431645EC}">
              <a14:shadowObscured xmlns:a14="http://schemas.microsoft.com/office/drawing/2010/main"/>
            </a:ext>
          </a:extLst>
        </p:spPr>
      </p:pic>
      <p:cxnSp>
        <p:nvCxnSpPr>
          <p:cNvPr id="3" name="Straight Connector 2">
            <a:extLst>
              <a:ext uri="{FF2B5EF4-FFF2-40B4-BE49-F238E27FC236}">
                <a16:creationId xmlns:a16="http://schemas.microsoft.com/office/drawing/2014/main" id="{71BE94C3-FF6F-3AB2-ACBB-441310056FA0}"/>
              </a:ext>
            </a:extLst>
          </p:cNvPr>
          <p:cNvCxnSpPr>
            <a:cxnSpLocks/>
          </p:cNvCxnSpPr>
          <p:nvPr/>
        </p:nvCxnSpPr>
        <p:spPr>
          <a:xfrm flipH="1">
            <a:off x="426720" y="855132"/>
            <a:ext cx="5110481"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5" name="Straight Connector 4">
            <a:extLst>
              <a:ext uri="{FF2B5EF4-FFF2-40B4-BE49-F238E27FC236}">
                <a16:creationId xmlns:a16="http://schemas.microsoft.com/office/drawing/2014/main" id="{8573B655-424F-3577-F015-D4989B35B0AA}"/>
              </a:ext>
            </a:extLst>
          </p:cNvPr>
          <p:cNvCxnSpPr>
            <a:cxnSpLocks/>
          </p:cNvCxnSpPr>
          <p:nvPr/>
        </p:nvCxnSpPr>
        <p:spPr>
          <a:xfrm flipH="1">
            <a:off x="364067" y="4428066"/>
            <a:ext cx="4961468" cy="0"/>
          </a:xfrm>
          <a:prstGeom prst="line">
            <a:avLst/>
          </a:prstGeom>
        </p:spPr>
        <p:style>
          <a:lnRef idx="3">
            <a:schemeClr val="accent6"/>
          </a:lnRef>
          <a:fillRef idx="0">
            <a:schemeClr val="accent6"/>
          </a:fillRef>
          <a:effectRef idx="2">
            <a:schemeClr val="accent6"/>
          </a:effectRef>
          <a:fontRef idx="minor">
            <a:schemeClr val="tx1"/>
          </a:fontRef>
        </p:style>
      </p:cxnSp>
      <p:sp>
        <p:nvSpPr>
          <p:cNvPr id="8" name="TextBox 7">
            <a:extLst>
              <a:ext uri="{FF2B5EF4-FFF2-40B4-BE49-F238E27FC236}">
                <a16:creationId xmlns:a16="http://schemas.microsoft.com/office/drawing/2014/main" id="{91443F02-4625-1426-FAD9-3A924817EB04}"/>
              </a:ext>
            </a:extLst>
          </p:cNvPr>
          <p:cNvSpPr txBox="1"/>
          <p:nvPr/>
        </p:nvSpPr>
        <p:spPr>
          <a:xfrm>
            <a:off x="5852902" y="2055966"/>
            <a:ext cx="2884698" cy="1754326"/>
          </a:xfrm>
          <a:prstGeom prst="rect">
            <a:avLst/>
          </a:prstGeom>
          <a:noFill/>
        </p:spPr>
        <p:txBody>
          <a:bodyPr wrap="square">
            <a:spAutoFit/>
          </a:bodyPr>
          <a:lstStyle/>
          <a:p>
            <a:r>
              <a:rPr lang="nb-NO" dirty="0"/>
              <a:t>Selvrapportert helse i Europa blant menn (over) og kvinner (under). </a:t>
            </a:r>
          </a:p>
          <a:p>
            <a:endParaRPr lang="nb-NO" dirty="0"/>
          </a:p>
          <a:p>
            <a:r>
              <a:rPr lang="nb-NO" sz="1800" dirty="0"/>
              <a:t>Data dra European </a:t>
            </a:r>
            <a:r>
              <a:rPr lang="nb-NO" sz="1800" dirty="0" err="1"/>
              <a:t>Social</a:t>
            </a:r>
            <a:r>
              <a:rPr lang="nb-NO" sz="1800" dirty="0"/>
              <a:t> Survey (ESS), runde 11, 2024</a:t>
            </a:r>
            <a:endParaRPr lang="nb-NO" dirty="0"/>
          </a:p>
        </p:txBody>
      </p:sp>
    </p:spTree>
    <p:extLst>
      <p:ext uri="{BB962C8B-B14F-4D97-AF65-F5344CB8AC3E}">
        <p14:creationId xmlns:p14="http://schemas.microsoft.com/office/powerpoint/2010/main" val="336007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76E3C3B7-136D-10E9-B307-9D860F556CC5}"/>
              </a:ext>
            </a:extLst>
          </p:cNvPr>
          <p:cNvPicPr>
            <a:picLocks noChangeAspect="1"/>
          </p:cNvPicPr>
          <p:nvPr/>
        </p:nvPicPr>
        <p:blipFill rotWithShape="1">
          <a:blip r:embed="rId2"/>
          <a:srcRect l="30215" t="37292" r="38505" b="31492"/>
          <a:stretch/>
        </p:blipFill>
        <p:spPr bwMode="auto">
          <a:xfrm>
            <a:off x="163998" y="3166828"/>
            <a:ext cx="5548825" cy="3460396"/>
          </a:xfrm>
          <a:prstGeom prst="rect">
            <a:avLst/>
          </a:prstGeom>
          <a:ln>
            <a:noFill/>
          </a:ln>
          <a:extLst>
            <a:ext uri="{53640926-AAD7-44D8-BBD7-CCE9431645EC}">
              <a14:shadowObscured xmlns:a14="http://schemas.microsoft.com/office/drawing/2010/main"/>
            </a:ext>
          </a:extLst>
        </p:spPr>
      </p:pic>
      <p:pic>
        <p:nvPicPr>
          <p:cNvPr id="3" name="Picture 2" descr="A screenshot of a computer&#10;&#10;AI-generated content may be incorrect.">
            <a:extLst>
              <a:ext uri="{FF2B5EF4-FFF2-40B4-BE49-F238E27FC236}">
                <a16:creationId xmlns:a16="http://schemas.microsoft.com/office/drawing/2014/main" id="{2F8A058C-303C-C032-A390-10B70986CAA1}"/>
              </a:ext>
            </a:extLst>
          </p:cNvPr>
          <p:cNvPicPr>
            <a:picLocks noChangeAspect="1"/>
          </p:cNvPicPr>
          <p:nvPr/>
        </p:nvPicPr>
        <p:blipFill rotWithShape="1">
          <a:blip r:embed="rId3"/>
          <a:srcRect l="30438" t="34390" r="39065" b="37124"/>
          <a:stretch/>
        </p:blipFill>
        <p:spPr bwMode="auto">
          <a:xfrm>
            <a:off x="163999" y="73538"/>
            <a:ext cx="5640108" cy="3291841"/>
          </a:xfrm>
          <a:prstGeom prst="rect">
            <a:avLst/>
          </a:prstGeom>
          <a:ln>
            <a:noFill/>
          </a:ln>
          <a:extLst>
            <a:ext uri="{53640926-AAD7-44D8-BBD7-CCE9431645EC}">
              <a14:shadowObscured xmlns:a14="http://schemas.microsoft.com/office/drawing/2010/main"/>
            </a:ext>
          </a:extLst>
        </p:spPr>
      </p:pic>
      <p:cxnSp>
        <p:nvCxnSpPr>
          <p:cNvPr id="5" name="Straight Connector 4">
            <a:extLst>
              <a:ext uri="{FF2B5EF4-FFF2-40B4-BE49-F238E27FC236}">
                <a16:creationId xmlns:a16="http://schemas.microsoft.com/office/drawing/2014/main" id="{4D71128C-31F6-DFCB-1A3A-3B65C033BC03}"/>
              </a:ext>
            </a:extLst>
          </p:cNvPr>
          <p:cNvCxnSpPr>
            <a:cxnSpLocks/>
          </p:cNvCxnSpPr>
          <p:nvPr/>
        </p:nvCxnSpPr>
        <p:spPr>
          <a:xfrm flipH="1">
            <a:off x="279400" y="973667"/>
            <a:ext cx="543342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71917529-C51F-AA04-4D51-EB2BFDE3C18B}"/>
              </a:ext>
            </a:extLst>
          </p:cNvPr>
          <p:cNvCxnSpPr>
            <a:cxnSpLocks/>
          </p:cNvCxnSpPr>
          <p:nvPr/>
        </p:nvCxnSpPr>
        <p:spPr>
          <a:xfrm flipH="1">
            <a:off x="431800" y="4512734"/>
            <a:ext cx="5281023"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B0C2393E-B109-C438-76FC-1CF7359328D0}"/>
              </a:ext>
            </a:extLst>
          </p:cNvPr>
          <p:cNvSpPr txBox="1"/>
          <p:nvPr/>
        </p:nvSpPr>
        <p:spPr>
          <a:xfrm>
            <a:off x="6106584" y="1719458"/>
            <a:ext cx="2402417" cy="2031325"/>
          </a:xfrm>
          <a:prstGeom prst="rect">
            <a:avLst/>
          </a:prstGeom>
          <a:noFill/>
        </p:spPr>
        <p:txBody>
          <a:bodyPr wrap="square">
            <a:spAutoFit/>
          </a:bodyPr>
          <a:lstStyle/>
          <a:p>
            <a:r>
              <a:rPr lang="nb-NO" dirty="0"/>
              <a:t>Selvrapportert helse i Europa etter sosial klasse. </a:t>
            </a:r>
          </a:p>
          <a:p>
            <a:endParaRPr lang="nb-NO" dirty="0"/>
          </a:p>
          <a:p>
            <a:r>
              <a:rPr lang="nb-NO" sz="1800" dirty="0"/>
              <a:t>Data dra European </a:t>
            </a:r>
            <a:r>
              <a:rPr lang="nb-NO" sz="1800" dirty="0" err="1"/>
              <a:t>Social</a:t>
            </a:r>
            <a:r>
              <a:rPr lang="nb-NO" sz="1800" dirty="0"/>
              <a:t> Survey (ESS), runde 11, 2024</a:t>
            </a:r>
            <a:endParaRPr lang="nb-NO" dirty="0"/>
          </a:p>
        </p:txBody>
      </p:sp>
    </p:spTree>
    <p:extLst>
      <p:ext uri="{BB962C8B-B14F-4D97-AF65-F5344CB8AC3E}">
        <p14:creationId xmlns:p14="http://schemas.microsoft.com/office/powerpoint/2010/main" val="118080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srcRect l="2659" t="20682" r="54022" b="28501"/>
          <a:stretch/>
        </p:blipFill>
        <p:spPr bwMode="auto">
          <a:xfrm>
            <a:off x="609600" y="647606"/>
            <a:ext cx="6968067" cy="4381594"/>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609600" y="5776531"/>
            <a:ext cx="7579986" cy="369332"/>
          </a:xfrm>
          <a:prstGeom prst="rect">
            <a:avLst/>
          </a:prstGeom>
        </p:spPr>
        <p:txBody>
          <a:bodyPr wrap="square">
            <a:spAutoFit/>
          </a:bodyPr>
          <a:lstStyle/>
          <a:p>
            <a:r>
              <a:rPr lang="nb-NO" sz="900" dirty="0">
                <a:solidFill>
                  <a:schemeClr val="bg1">
                    <a:lumMod val="65000"/>
                  </a:schemeClr>
                </a:solidFill>
              </a:rPr>
              <a:t>Graf hentet fra FHI.no. Basert på:</a:t>
            </a:r>
          </a:p>
          <a:p>
            <a:r>
              <a:rPr lang="en-US" sz="900" dirty="0">
                <a:solidFill>
                  <a:schemeClr val="bg1">
                    <a:lumMod val="65000"/>
                  </a:schemeClr>
                </a:solidFill>
              </a:rPr>
              <a:t>Kinge et al. (2019). </a:t>
            </a:r>
            <a:r>
              <a:rPr lang="en-US" sz="900" i="1" dirty="0">
                <a:solidFill>
                  <a:schemeClr val="bg1">
                    <a:lumMod val="65000"/>
                  </a:schemeClr>
                </a:solidFill>
              </a:rPr>
              <a:t>Association of Household Income With Life Expectancy and Cause-Specific Mortality in Norway, 2005-2015.</a:t>
            </a:r>
            <a:r>
              <a:rPr lang="en-US" sz="900" dirty="0">
                <a:solidFill>
                  <a:schemeClr val="bg1">
                    <a:lumMod val="65000"/>
                  </a:schemeClr>
                </a:solidFill>
              </a:rPr>
              <a:t> JAMA.  </a:t>
            </a:r>
            <a:endParaRPr lang="nb-NO" sz="1350" dirty="0"/>
          </a:p>
        </p:txBody>
      </p:sp>
    </p:spTree>
    <p:extLst>
      <p:ext uri="{BB962C8B-B14F-4D97-AF65-F5344CB8AC3E}">
        <p14:creationId xmlns:p14="http://schemas.microsoft.com/office/powerpoint/2010/main" val="4267576195"/>
      </p:ext>
    </p:extLst>
  </p:cSld>
  <p:clrMapOvr>
    <a:masterClrMapping/>
  </p:clrMapOvr>
  <p:transition spd="med">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33902" t="28364" r="19433" b="18692"/>
          <a:stretch/>
        </p:blipFill>
        <p:spPr bwMode="auto">
          <a:xfrm>
            <a:off x="0" y="364067"/>
            <a:ext cx="6968067" cy="3559999"/>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5C1C667C-5E93-CBF6-C319-658C5C5BF6A8}"/>
              </a:ext>
            </a:extLst>
          </p:cNvPr>
          <p:cNvSpPr txBox="1"/>
          <p:nvPr/>
        </p:nvSpPr>
        <p:spPr>
          <a:xfrm>
            <a:off x="6968067" y="616933"/>
            <a:ext cx="2226733" cy="1754326"/>
          </a:xfrm>
          <a:prstGeom prst="rect">
            <a:avLst/>
          </a:prstGeom>
          <a:noFill/>
        </p:spPr>
        <p:txBody>
          <a:bodyPr wrap="square">
            <a:spAutoFit/>
          </a:bodyPr>
          <a:lstStyle/>
          <a:p>
            <a:r>
              <a:rPr lang="nb-NO" b="1" i="1" dirty="0"/>
              <a:t>Forventet levealder blant kvinner og menn (ved 35 år) i Norge fra 1961 til 2015 etter utdanningsnivå. </a:t>
            </a:r>
            <a:endParaRPr lang="nb-NO" dirty="0"/>
          </a:p>
        </p:txBody>
      </p:sp>
      <p:sp>
        <p:nvSpPr>
          <p:cNvPr id="6" name="TextBox 5">
            <a:extLst>
              <a:ext uri="{FF2B5EF4-FFF2-40B4-BE49-F238E27FC236}">
                <a16:creationId xmlns:a16="http://schemas.microsoft.com/office/drawing/2014/main" id="{5572233A-CD89-8B9C-3522-936D03BC9959}"/>
              </a:ext>
            </a:extLst>
          </p:cNvPr>
          <p:cNvSpPr txBox="1"/>
          <p:nvPr/>
        </p:nvSpPr>
        <p:spPr>
          <a:xfrm>
            <a:off x="338666" y="4254266"/>
            <a:ext cx="8576734" cy="1477328"/>
          </a:xfrm>
          <a:prstGeom prst="rect">
            <a:avLst/>
          </a:prstGeom>
          <a:noFill/>
        </p:spPr>
        <p:txBody>
          <a:bodyPr wrap="square">
            <a:spAutoFit/>
          </a:bodyPr>
          <a:lstStyle/>
          <a:p>
            <a:pPr marL="285750" indent="-285750">
              <a:buFont typeface="Arial" panose="020B0604020202020204" pitchFamily="34" charset="0"/>
              <a:buChar char="•"/>
            </a:pPr>
            <a:r>
              <a:rPr lang="nb-NO" dirty="0">
                <a:latin typeface="Calibri" panose="020F0502020204030204" pitchFamily="34" charset="0"/>
                <a:ea typeface="Calibri" panose="020F0502020204030204" pitchFamily="34" charset="0"/>
                <a:cs typeface="Times New Roman" panose="02020603050405020304" pitchFamily="18" charset="0"/>
              </a:rPr>
              <a:t>Utdanning er den vanligste indikatoren for å måle sosiale helseulikheter. </a:t>
            </a:r>
          </a:p>
          <a:p>
            <a:pPr marL="285750" indent="-285750">
              <a:buFont typeface="Arial" panose="020B0604020202020204" pitchFamily="34" charset="0"/>
              <a:buChar char="•"/>
            </a:pPr>
            <a:r>
              <a:rPr lang="nb-NO" dirty="0">
                <a:latin typeface="Calibri" panose="020F0502020204030204" pitchFamily="34" charset="0"/>
                <a:ea typeface="Calibri" panose="020F0502020204030204" pitchFamily="34" charset="0"/>
                <a:cs typeface="Times New Roman" panose="02020603050405020304" pitchFamily="18" charset="0"/>
              </a:rPr>
              <a:t>Vi fanger da også opp </a:t>
            </a:r>
            <a:r>
              <a:rPr lang="nb-NO" b="1" dirty="0">
                <a:latin typeface="Calibri" panose="020F0502020204030204" pitchFamily="34" charset="0"/>
                <a:ea typeface="Calibri" panose="020F0502020204030204" pitchFamily="34" charset="0"/>
                <a:cs typeface="Times New Roman" panose="02020603050405020304" pitchFamily="18" charset="0"/>
              </a:rPr>
              <a:t>sosiale determinanter </a:t>
            </a:r>
            <a:r>
              <a:rPr lang="nb-NO" dirty="0">
                <a:latin typeface="Calibri" panose="020F0502020204030204" pitchFamily="34" charset="0"/>
                <a:ea typeface="Calibri" panose="020F0502020204030204" pitchFamily="34" charset="0"/>
                <a:cs typeface="Times New Roman" panose="02020603050405020304" pitchFamily="18" charset="0"/>
              </a:rPr>
              <a:t>(helsetjenester, yrke, psykososiale faktorer, livsstil, inntekt, bolig, </a:t>
            </a:r>
            <a:r>
              <a:rPr lang="nb-NO" dirty="0" err="1">
                <a:latin typeface="Calibri" panose="020F0502020204030204" pitchFamily="34" charset="0"/>
                <a:ea typeface="Calibri" panose="020F0502020204030204" pitchFamily="34" charset="0"/>
                <a:cs typeface="Times New Roman" panose="02020603050405020304" pitchFamily="18" charset="0"/>
              </a:rPr>
              <a:t>etc</a:t>
            </a:r>
            <a:r>
              <a:rPr lang="nb-NO" dirty="0">
                <a:latin typeface="Calibri" panose="020F0502020204030204" pitchFamily="34" charset="0"/>
                <a:ea typeface="Calibri" panose="020F0502020204030204" pitchFamily="34" charset="0"/>
                <a:cs typeface="Times New Roman" panose="02020603050405020304" pitchFamily="18" charset="0"/>
              </a:rPr>
              <a:t>) som utdanning henger sammen med. </a:t>
            </a:r>
          </a:p>
          <a:p>
            <a:pPr marL="285750" indent="-285750">
              <a:buFont typeface="Arial" panose="020B0604020202020204" pitchFamily="34" charset="0"/>
              <a:buChar char="•"/>
            </a:pPr>
            <a:endParaRPr lang="nb-NO"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nb-NO" dirty="0"/>
          </a:p>
        </p:txBody>
      </p:sp>
    </p:spTree>
    <p:extLst>
      <p:ext uri="{BB962C8B-B14F-4D97-AF65-F5344CB8AC3E}">
        <p14:creationId xmlns:p14="http://schemas.microsoft.com/office/powerpoint/2010/main" val="2734463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BC6EE-ADBC-5B38-9F14-0F2945434B10}"/>
              </a:ext>
            </a:extLst>
          </p:cNvPr>
          <p:cNvPicPr>
            <a:picLocks noChangeAspect="1"/>
          </p:cNvPicPr>
          <p:nvPr/>
        </p:nvPicPr>
        <p:blipFill rotWithShape="1">
          <a:blip r:embed="rId3"/>
          <a:srcRect l="886" t="20209" r="43497" b="46995"/>
          <a:stretch/>
        </p:blipFill>
        <p:spPr bwMode="auto">
          <a:xfrm>
            <a:off x="172274" y="926336"/>
            <a:ext cx="8799452" cy="3242826"/>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9AFF3FB9-6724-5778-ADFC-E2FBA2DB0B67}"/>
              </a:ext>
            </a:extLst>
          </p:cNvPr>
          <p:cNvSpPr txBox="1"/>
          <p:nvPr/>
        </p:nvSpPr>
        <p:spPr>
          <a:xfrm>
            <a:off x="3262467" y="4324819"/>
            <a:ext cx="6072448" cy="1061829"/>
          </a:xfrm>
          <a:prstGeom prst="rect">
            <a:avLst/>
          </a:prstGeom>
          <a:noFill/>
        </p:spPr>
        <p:txBody>
          <a:bodyPr wrap="square">
            <a:spAutoFit/>
          </a:bodyPr>
          <a:lstStyle/>
          <a:p>
            <a:r>
              <a:rPr lang="nb-NO" sz="1050" b="1" dirty="0">
                <a:solidFill>
                  <a:srgbClr val="000000"/>
                </a:solidFill>
                <a:latin typeface="Arial" panose="020B0604020202020204" pitchFamily="34" charset="0"/>
              </a:rPr>
              <a:t>Balaj, Mirza</a:t>
            </a:r>
            <a:r>
              <a:rPr lang="nb-NO" sz="1050" dirty="0">
                <a:solidFill>
                  <a:srgbClr val="000000"/>
                </a:solidFill>
                <a:latin typeface="Arial" panose="020B0604020202020204" pitchFamily="34" charset="0"/>
              </a:rPr>
              <a:t>; Henson, Claire A.; Aronsson, Emma Amanda; </a:t>
            </a:r>
            <a:r>
              <a:rPr lang="nb-NO" sz="1050" dirty="0" err="1">
                <a:solidFill>
                  <a:srgbClr val="000000"/>
                </a:solidFill>
                <a:latin typeface="Arial" panose="020B0604020202020204" pitchFamily="34" charset="0"/>
              </a:rPr>
              <a:t>Aravkin</a:t>
            </a:r>
            <a:r>
              <a:rPr lang="nb-NO" sz="1050" dirty="0">
                <a:solidFill>
                  <a:srgbClr val="000000"/>
                </a:solidFill>
                <a:latin typeface="Arial" panose="020B0604020202020204" pitchFamily="34" charset="0"/>
              </a:rPr>
              <a:t>, Aleksandr Y.; Beck, Kathryn Christine; Degail, Claire </a:t>
            </a:r>
            <a:r>
              <a:rPr lang="nb-NO" sz="1050" dirty="0" err="1">
                <a:solidFill>
                  <a:srgbClr val="000000"/>
                </a:solidFill>
                <a:latin typeface="Arial" panose="020B0604020202020204" pitchFamily="34" charset="0"/>
              </a:rPr>
              <a:t>Josette</a:t>
            </a:r>
            <a:r>
              <a:rPr lang="nb-NO" sz="1050" dirty="0">
                <a:solidFill>
                  <a:srgbClr val="000000"/>
                </a:solidFill>
                <a:latin typeface="Arial" panose="020B0604020202020204" pitchFamily="34" charset="0"/>
              </a:rPr>
              <a:t> Edith; Donadello, Lorena; Eikemo, Kristoffer; Friedman, Joseph; </a:t>
            </a:r>
            <a:r>
              <a:rPr lang="nb-NO" sz="1050" dirty="0" err="1">
                <a:solidFill>
                  <a:srgbClr val="000000"/>
                </a:solidFill>
                <a:latin typeface="Arial" panose="020B0604020202020204" pitchFamily="34" charset="0"/>
              </a:rPr>
              <a:t>Giouleka</a:t>
            </a:r>
            <a:r>
              <a:rPr lang="nb-NO" sz="1050" dirty="0">
                <a:solidFill>
                  <a:srgbClr val="000000"/>
                </a:solidFill>
                <a:latin typeface="Arial" panose="020B0604020202020204" pitchFamily="34" charset="0"/>
              </a:rPr>
              <a:t>, Anna; Gradeci, Indrit; Hay, Simon, I.; Jensen, Magnus Rom; </a:t>
            </a:r>
            <a:r>
              <a:rPr lang="nb-NO" sz="1050" dirty="0" err="1">
                <a:solidFill>
                  <a:srgbClr val="000000"/>
                </a:solidFill>
                <a:latin typeface="Arial" panose="020B0604020202020204" pitchFamily="34" charset="0"/>
              </a:rPr>
              <a:t>Mclaughlin</a:t>
            </a:r>
            <a:r>
              <a:rPr lang="nb-NO" sz="1050" dirty="0">
                <a:solidFill>
                  <a:srgbClr val="000000"/>
                </a:solidFill>
                <a:latin typeface="Arial" panose="020B0604020202020204" pitchFamily="34" charset="0"/>
              </a:rPr>
              <a:t>, Susan A.; Mullany, Erin C.; </a:t>
            </a:r>
            <a:r>
              <a:rPr lang="nb-NO" sz="1050" dirty="0" err="1">
                <a:solidFill>
                  <a:srgbClr val="000000"/>
                </a:solidFill>
                <a:latin typeface="Arial" panose="020B0604020202020204" pitchFamily="34" charset="0"/>
              </a:rPr>
              <a:t>O'connell</a:t>
            </a:r>
            <a:r>
              <a:rPr lang="nb-NO" sz="1050" dirty="0">
                <a:solidFill>
                  <a:srgbClr val="000000"/>
                </a:solidFill>
                <a:latin typeface="Arial" panose="020B0604020202020204" pitchFamily="34" charset="0"/>
              </a:rPr>
              <a:t>, Erin M.; Sripada, Kam; Stonkute, Donata; Sorensen, Reed J.D.; Solhaug, Solvor; Vonen, Hanne Dahl; Westby, </a:t>
            </a:r>
            <a:r>
              <a:rPr lang="nb-NO" sz="1050" dirty="0" err="1">
                <a:solidFill>
                  <a:srgbClr val="000000"/>
                </a:solidFill>
                <a:latin typeface="Arial" panose="020B0604020202020204" pitchFamily="34" charset="0"/>
              </a:rPr>
              <a:t>Cèline</a:t>
            </a:r>
            <a:r>
              <a:rPr lang="nb-NO" sz="1050" dirty="0">
                <a:solidFill>
                  <a:srgbClr val="000000"/>
                </a:solidFill>
                <a:latin typeface="Arial" panose="020B0604020202020204" pitchFamily="34" charset="0"/>
              </a:rPr>
              <a:t> Lossius; </a:t>
            </a:r>
            <a:r>
              <a:rPr lang="nb-NO" sz="1050" dirty="0" err="1">
                <a:solidFill>
                  <a:srgbClr val="000000"/>
                </a:solidFill>
                <a:latin typeface="Arial" panose="020B0604020202020204" pitchFamily="34" charset="0"/>
              </a:rPr>
              <a:t>Zheng</a:t>
            </a:r>
            <a:r>
              <a:rPr lang="nb-NO" sz="1050" dirty="0">
                <a:solidFill>
                  <a:srgbClr val="000000"/>
                </a:solidFill>
                <a:latin typeface="Arial" panose="020B0604020202020204" pitchFamily="34" charset="0"/>
              </a:rPr>
              <a:t>, </a:t>
            </a:r>
            <a:r>
              <a:rPr lang="nb-NO" sz="1050" dirty="0" err="1">
                <a:solidFill>
                  <a:srgbClr val="000000"/>
                </a:solidFill>
                <a:latin typeface="Arial" panose="020B0604020202020204" pitchFamily="34" charset="0"/>
              </a:rPr>
              <a:t>Peng</a:t>
            </a:r>
            <a:r>
              <a:rPr lang="nb-NO" sz="1050" dirty="0">
                <a:solidFill>
                  <a:srgbClr val="000000"/>
                </a:solidFill>
                <a:latin typeface="Arial" panose="020B0604020202020204" pitchFamily="34" charset="0"/>
              </a:rPr>
              <a:t>; Mohammad, Talal; Eikemo, Terje Andreas; Gakidou, Emmanuela.</a:t>
            </a:r>
            <a:endParaRPr lang="nb-NO" sz="1050" dirty="0"/>
          </a:p>
        </p:txBody>
      </p:sp>
      <p:pic>
        <p:nvPicPr>
          <p:cNvPr id="8" name="Picture 7" descr="A screenshot of a computer&#10;&#10;Description automatically generated">
            <a:extLst>
              <a:ext uri="{FF2B5EF4-FFF2-40B4-BE49-F238E27FC236}">
                <a16:creationId xmlns:a16="http://schemas.microsoft.com/office/drawing/2014/main" id="{FFE370C7-4C20-CEE2-208A-41102A15547C}"/>
              </a:ext>
            </a:extLst>
          </p:cNvPr>
          <p:cNvPicPr>
            <a:picLocks noChangeAspect="1"/>
          </p:cNvPicPr>
          <p:nvPr/>
        </p:nvPicPr>
        <p:blipFill rotWithShape="1">
          <a:blip r:embed="rId4"/>
          <a:srcRect l="4321" t="24817" r="4277" b="24128"/>
          <a:stretch/>
        </p:blipFill>
        <p:spPr bwMode="auto">
          <a:xfrm>
            <a:off x="76092" y="4263163"/>
            <a:ext cx="3186375" cy="11123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16218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ild, Mother, Hand, Family, Baby, Mom, Pregnant, Woman"/>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1176" b="16073"/>
          <a:stretch/>
        </p:blipFill>
        <p:spPr bwMode="auto">
          <a:xfrm>
            <a:off x="60602" y="966280"/>
            <a:ext cx="8947932" cy="503447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98134" y="4473079"/>
            <a:ext cx="4157133" cy="1384995"/>
          </a:xfrm>
          <a:prstGeom prst="rect">
            <a:avLst/>
          </a:prstGeom>
        </p:spPr>
        <p:txBody>
          <a:bodyPr wrap="square">
            <a:spAutoFit/>
          </a:bodyPr>
          <a:lstStyle/>
          <a:p>
            <a:r>
              <a:rPr lang="en-US" sz="1200" b="1" dirty="0">
                <a:latin typeface="Arial" charset="0"/>
                <a:ea typeface="Arial" charset="0"/>
                <a:cs typeface="Arial" charset="0"/>
              </a:rPr>
              <a:t>Mirza </a:t>
            </a:r>
            <a:r>
              <a:rPr lang="en-US" sz="1200" b="1" dirty="0" err="1">
                <a:latin typeface="Arial" charset="0"/>
                <a:ea typeface="Arial" charset="0"/>
                <a:cs typeface="Arial" charset="0"/>
              </a:rPr>
              <a:t>Balaj</a:t>
            </a:r>
            <a:r>
              <a:rPr lang="en-US" sz="1200" dirty="0">
                <a:latin typeface="Arial" charset="0"/>
                <a:ea typeface="Arial" charset="0"/>
                <a:cs typeface="Arial" charset="0"/>
              </a:rPr>
              <a:t>, Hunter York, Kam Sripada, </a:t>
            </a:r>
          </a:p>
          <a:p>
            <a:r>
              <a:rPr lang="en-US" sz="1200" dirty="0">
                <a:latin typeface="Arial" charset="0"/>
                <a:ea typeface="Arial" charset="0"/>
                <a:cs typeface="Arial" charset="0"/>
              </a:rPr>
              <a:t>Elodie Besnier, Hanne Dahl Vonen, Aleksandr </a:t>
            </a:r>
            <a:r>
              <a:rPr lang="en-US" sz="1200" dirty="0" err="1">
                <a:latin typeface="Arial" charset="0"/>
                <a:ea typeface="Arial" charset="0"/>
                <a:cs typeface="Arial" charset="0"/>
              </a:rPr>
              <a:t>Aravkin</a:t>
            </a:r>
            <a:r>
              <a:rPr lang="en-US" sz="1200" dirty="0">
                <a:latin typeface="Arial" charset="0"/>
                <a:ea typeface="Arial" charset="0"/>
                <a:cs typeface="Arial" charset="0"/>
              </a:rPr>
              <a:t>, Joseph Friedman, Max Griswold, Magnus Rom Jensen, Talal Mohammad, Erin C Mullany, Solvor Solhaug</a:t>
            </a:r>
            <a:r>
              <a:rPr lang="en-US" sz="1200" b="1" dirty="0">
                <a:latin typeface="Arial" charset="0"/>
                <a:ea typeface="Arial" charset="0"/>
                <a:cs typeface="Arial" charset="0"/>
              </a:rPr>
              <a:t>, </a:t>
            </a:r>
            <a:r>
              <a:rPr lang="en-US" sz="1200" dirty="0">
                <a:latin typeface="Arial" charset="0"/>
                <a:ea typeface="Arial" charset="0"/>
                <a:cs typeface="Arial" charset="0"/>
              </a:rPr>
              <a:t>Reed Sorensen, Donata Stonkute, Andreas </a:t>
            </a:r>
            <a:r>
              <a:rPr lang="en-US" sz="1200" dirty="0" err="1">
                <a:latin typeface="Arial" charset="0"/>
                <a:ea typeface="Arial" charset="0"/>
                <a:cs typeface="Arial" charset="0"/>
              </a:rPr>
              <a:t>Tallaksen</a:t>
            </a:r>
            <a:r>
              <a:rPr lang="en-US" sz="1200" dirty="0">
                <a:latin typeface="Arial" charset="0"/>
                <a:ea typeface="Arial" charset="0"/>
                <a:cs typeface="Arial" charset="0"/>
              </a:rPr>
              <a:t>, Joanna </a:t>
            </a:r>
            <a:r>
              <a:rPr lang="en-US" sz="1200" dirty="0" err="1">
                <a:latin typeface="Arial" charset="0"/>
                <a:ea typeface="Arial" charset="0"/>
                <a:cs typeface="Arial" charset="0"/>
              </a:rPr>
              <a:t>Whisnant</a:t>
            </a:r>
            <a:r>
              <a:rPr lang="en-US" sz="1200" dirty="0">
                <a:latin typeface="Arial" charset="0"/>
                <a:ea typeface="Arial" charset="0"/>
                <a:cs typeface="Arial" charset="0"/>
              </a:rPr>
              <a:t>, Peng Zheng, Emmanuela Gakidou, Terje Andreas Eikemo </a:t>
            </a:r>
          </a:p>
        </p:txBody>
      </p:sp>
      <p:sp>
        <p:nvSpPr>
          <p:cNvPr id="2" name="Title 1"/>
          <p:cNvSpPr>
            <a:spLocks noGrp="1"/>
          </p:cNvSpPr>
          <p:nvPr>
            <p:ph type="title"/>
          </p:nvPr>
        </p:nvSpPr>
        <p:spPr>
          <a:xfrm>
            <a:off x="1469056" y="1876836"/>
            <a:ext cx="6004406" cy="1810117"/>
          </a:xfrm>
          <a:effectLst>
            <a:outerShdw blurRad="50800" dist="38100" dir="2700000" algn="tl" rotWithShape="0">
              <a:prstClr val="black">
                <a:alpha val="40000"/>
              </a:prstClr>
            </a:outerShdw>
          </a:effectLst>
        </p:spPr>
        <p:txBody>
          <a:bodyPr vert="horz" lIns="51435" tIns="25718" rIns="51435" bIns="25718" rtlCol="0" anchor="b">
            <a:noAutofit/>
          </a:bodyPr>
          <a:lstStyle/>
          <a:p>
            <a:r>
              <a:rPr lang="en-US" sz="2813" dirty="0">
                <a:solidFill>
                  <a:schemeClr val="bg1"/>
                </a:solidFill>
                <a:latin typeface="Arial" charset="0"/>
                <a:ea typeface="Arial" charset="0"/>
                <a:cs typeface="Arial" charset="0"/>
              </a:rPr>
              <a:t>Parental education and inequalities in child mortality: </a:t>
            </a:r>
            <a:br>
              <a:rPr lang="en-US" sz="2813" dirty="0">
                <a:solidFill>
                  <a:schemeClr val="bg1"/>
                </a:solidFill>
                <a:latin typeface="Arial" charset="0"/>
                <a:ea typeface="Arial" charset="0"/>
                <a:cs typeface="Arial" charset="0"/>
              </a:rPr>
            </a:br>
            <a:r>
              <a:rPr lang="en-US" sz="2813" dirty="0">
                <a:solidFill>
                  <a:schemeClr val="bg1"/>
                </a:solidFill>
                <a:latin typeface="Arial" charset="0"/>
                <a:ea typeface="Arial" charset="0"/>
                <a:cs typeface="Arial" charset="0"/>
              </a:rPr>
              <a:t>A global systematic review </a:t>
            </a:r>
            <a:br>
              <a:rPr lang="en-US" sz="2813" dirty="0">
                <a:solidFill>
                  <a:schemeClr val="bg1"/>
                </a:solidFill>
                <a:latin typeface="Arial" charset="0"/>
                <a:ea typeface="Arial" charset="0"/>
                <a:cs typeface="Arial" charset="0"/>
              </a:rPr>
            </a:br>
            <a:r>
              <a:rPr lang="en-US" sz="2813" dirty="0">
                <a:solidFill>
                  <a:schemeClr val="bg1"/>
                </a:solidFill>
                <a:latin typeface="Arial" charset="0"/>
                <a:ea typeface="Arial" charset="0"/>
                <a:cs typeface="Arial" charset="0"/>
              </a:rPr>
              <a:t>and meta-analysis</a:t>
            </a:r>
          </a:p>
        </p:txBody>
      </p:sp>
      <p:pic>
        <p:nvPicPr>
          <p:cNvPr id="6150" name="Picture 6" descr="he Lancet Vector Logo | Free Download - (.SVG + .PNG) format -  SeekVectorLogo.Com"/>
          <p:cNvPicPr>
            <a:picLocks noChangeAspect="1" noChangeArrowheads="1"/>
          </p:cNvPicPr>
          <p:nvPr/>
        </p:nvPicPr>
        <p:blipFill>
          <a:blip r:embed="rId4">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85355" y="954464"/>
            <a:ext cx="1748822" cy="971568"/>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4" descr="ew IHME Forecast Projects Nearly 135,000 COVID-19 Deaths in US"/>
          <p:cNvPicPr>
            <a:picLocks noGrp="1"/>
          </p:cNvPicPr>
          <p:nvPr>
            <p:ph sz="half" idx="1"/>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6208"/>
          <a:stretch/>
        </p:blipFill>
        <p:spPr bwMode="auto">
          <a:xfrm>
            <a:off x="356839" y="1020575"/>
            <a:ext cx="1242900" cy="511058"/>
          </a:xfrm>
          <a:prstGeom prst="rect">
            <a:avLst/>
          </a:prstGeom>
          <a:noFill/>
          <a:ln>
            <a:noFill/>
          </a:ln>
          <a:extLst>
            <a:ext uri="{53640926-AAD7-44D8-BBD7-CCE9431645EC}">
              <a14:shadowObscured xmlns:a14="http://schemas.microsoft.com/office/drawing/2010/main"/>
            </a:ext>
          </a:extLst>
        </p:spPr>
      </p:pic>
      <p:pic>
        <p:nvPicPr>
          <p:cNvPr id="12" name="Picture 11"/>
          <p:cNvPicPr/>
          <p:nvPr/>
        </p:nvPicPr>
        <p:blipFill>
          <a:blip r:embed="rId6" cstate="print">
            <a:extLst>
              <a:ext uri="{28A0092B-C50C-407E-A947-70E740481C1C}">
                <a14:useLocalDpi xmlns:a14="http://schemas.microsoft.com/office/drawing/2010/main" val="0"/>
              </a:ext>
            </a:extLst>
          </a:blip>
          <a:stretch>
            <a:fillRect/>
          </a:stretch>
        </p:blipFill>
        <p:spPr bwMode="auto">
          <a:xfrm>
            <a:off x="356839" y="1513663"/>
            <a:ext cx="1242900" cy="511059"/>
          </a:xfrm>
          <a:prstGeom prst="rect">
            <a:avLst/>
          </a:prstGeom>
          <a:noFill/>
          <a:ln>
            <a:noFill/>
          </a:ln>
        </p:spPr>
      </p:pic>
    </p:spTree>
    <p:extLst>
      <p:ext uri="{BB962C8B-B14F-4D97-AF65-F5344CB8AC3E}">
        <p14:creationId xmlns:p14="http://schemas.microsoft.com/office/powerpoint/2010/main" val="222344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6FA72-3DA1-0094-83D4-B4A9E9F29572}"/>
            </a:ext>
          </a:extLst>
        </p:cNvPr>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DBC04954-841F-A0FE-9E77-2F5B4F412F2F}"/>
              </a:ext>
            </a:extLst>
          </p:cNvPr>
          <p:cNvPicPr>
            <a:picLocks noChangeAspect="1"/>
          </p:cNvPicPr>
          <p:nvPr/>
        </p:nvPicPr>
        <p:blipFill rotWithShape="1">
          <a:blip r:embed="rId2"/>
          <a:srcRect l="45692" t="16841" r="26546" b="39942"/>
          <a:stretch/>
        </p:blipFill>
        <p:spPr bwMode="auto">
          <a:xfrm>
            <a:off x="694267" y="0"/>
            <a:ext cx="7048778" cy="685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26082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4200DCD0-C335-4538-8A11-C85A6997CB82}"/>
              </a:ext>
            </a:extLst>
          </p:cNvPr>
          <p:cNvPicPr>
            <a:picLocks noChangeAspect="1"/>
          </p:cNvPicPr>
          <p:nvPr/>
        </p:nvPicPr>
        <p:blipFill rotWithShape="1">
          <a:blip r:embed="rId3"/>
          <a:srcRect l="41990" t="25999" r="18347" b="47410"/>
          <a:stretch/>
        </p:blipFill>
        <p:spPr bwMode="auto">
          <a:xfrm>
            <a:off x="215368" y="1803986"/>
            <a:ext cx="8618180" cy="3250029"/>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B0690AFE-41B7-4583-B208-2BA8C2F27138}"/>
              </a:ext>
            </a:extLst>
          </p:cNvPr>
          <p:cNvSpPr txBox="1"/>
          <p:nvPr/>
        </p:nvSpPr>
        <p:spPr>
          <a:xfrm>
            <a:off x="1474199" y="793841"/>
            <a:ext cx="6289734" cy="415498"/>
          </a:xfrm>
          <a:prstGeom prst="rect">
            <a:avLst/>
          </a:prstGeom>
          <a:noFill/>
        </p:spPr>
        <p:txBody>
          <a:bodyPr wrap="square">
            <a:spAutoFit/>
          </a:bodyPr>
          <a:lstStyle/>
          <a:p>
            <a:r>
              <a:rPr lang="en-US" sz="2100" b="1" dirty="0"/>
              <a:t>Development of primary education, globally</a:t>
            </a:r>
            <a:endParaRPr lang="nb-NO" sz="2100" b="1" dirty="0"/>
          </a:p>
        </p:txBody>
      </p:sp>
      <p:pic>
        <p:nvPicPr>
          <p:cNvPr id="11" name="Picture 10" descr="Graphical user interface, application, Word&#10;&#10;Description automatically generated">
            <a:extLst>
              <a:ext uri="{FF2B5EF4-FFF2-40B4-BE49-F238E27FC236}">
                <a16:creationId xmlns:a16="http://schemas.microsoft.com/office/drawing/2014/main" id="{BE01EE70-70AD-4EF7-9754-8E4F45629ABB}"/>
              </a:ext>
            </a:extLst>
          </p:cNvPr>
          <p:cNvPicPr>
            <a:picLocks noChangeAspect="1"/>
          </p:cNvPicPr>
          <p:nvPr/>
        </p:nvPicPr>
        <p:blipFill rotWithShape="1">
          <a:blip r:embed="rId4"/>
          <a:srcRect l="33432" t="52832" r="29707" b="13894"/>
          <a:stretch/>
        </p:blipFill>
        <p:spPr bwMode="auto">
          <a:xfrm>
            <a:off x="53109" y="1540060"/>
            <a:ext cx="465052" cy="623888"/>
          </a:xfrm>
          <a:prstGeom prst="rect">
            <a:avLst/>
          </a:prstGeom>
          <a:ln>
            <a:noFill/>
          </a:ln>
          <a:extLst>
            <a:ext uri="{53640926-AAD7-44D8-BBD7-CCE9431645EC}">
              <a14:shadowObscured xmlns:a14="http://schemas.microsoft.com/office/drawing/2010/main"/>
            </a:ext>
          </a:extLst>
        </p:spPr>
      </p:pic>
      <p:pic>
        <p:nvPicPr>
          <p:cNvPr id="12" name="Picture 11" descr="Graphical user interface, application, Word&#10;&#10;Description automatically generated">
            <a:extLst>
              <a:ext uri="{FF2B5EF4-FFF2-40B4-BE49-F238E27FC236}">
                <a16:creationId xmlns:a16="http://schemas.microsoft.com/office/drawing/2014/main" id="{59D4286D-2EAC-4FD8-9B6A-F48A272D596A}"/>
              </a:ext>
            </a:extLst>
          </p:cNvPr>
          <p:cNvPicPr>
            <a:picLocks noChangeAspect="1"/>
          </p:cNvPicPr>
          <p:nvPr/>
        </p:nvPicPr>
        <p:blipFill rotWithShape="1">
          <a:blip r:embed="rId4"/>
          <a:srcRect l="33432" t="52832" r="29707" b="13894"/>
          <a:stretch/>
        </p:blipFill>
        <p:spPr bwMode="auto">
          <a:xfrm>
            <a:off x="53109" y="1001590"/>
            <a:ext cx="776383" cy="623888"/>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9677B311-C7EC-4BC1-AEE9-320773037C8D}"/>
              </a:ext>
            </a:extLst>
          </p:cNvPr>
          <p:cNvSpPr txBox="1"/>
          <p:nvPr/>
        </p:nvSpPr>
        <p:spPr>
          <a:xfrm>
            <a:off x="375801" y="5474897"/>
            <a:ext cx="8618180" cy="584775"/>
          </a:xfrm>
          <a:prstGeom prst="rect">
            <a:avLst/>
          </a:prstGeom>
          <a:noFill/>
        </p:spPr>
        <p:txBody>
          <a:bodyPr wrap="square">
            <a:spAutoFit/>
          </a:bodyPr>
          <a:lstStyle/>
          <a:p>
            <a:r>
              <a:rPr lang="en-US" sz="1600" i="1" dirty="0"/>
              <a:t>Friedman, J. et al. Measuring and forecasting progress towards the </a:t>
            </a:r>
            <a:r>
              <a:rPr lang="en-US" sz="1600" i="1" dirty="0" err="1"/>
              <a:t>educationrelated</a:t>
            </a:r>
            <a:r>
              <a:rPr lang="en-US" sz="1600" i="1" dirty="0"/>
              <a:t> SDG targets. Nature 580, 636–639 (2020)</a:t>
            </a:r>
            <a:endParaRPr lang="nb-NO" sz="1600" i="1" dirty="0"/>
          </a:p>
        </p:txBody>
      </p:sp>
    </p:spTree>
    <p:extLst>
      <p:ext uri="{BB962C8B-B14F-4D97-AF65-F5344CB8AC3E}">
        <p14:creationId xmlns:p14="http://schemas.microsoft.com/office/powerpoint/2010/main" val="2302692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Plassholder for innhold 2"/>
          <p:cNvSpPr>
            <a:spLocks noGrp="1"/>
          </p:cNvSpPr>
          <p:nvPr>
            <p:ph idx="1"/>
          </p:nvPr>
        </p:nvSpPr>
        <p:spPr bwMode="auto">
          <a:xfrm>
            <a:off x="1485900" y="2057401"/>
            <a:ext cx="6172200" cy="33944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eaLnBrk="1" hangingPunct="1"/>
            <a:endParaRPr lang="nb-NO" altLang="nb-NO"/>
          </a:p>
        </p:txBody>
      </p:sp>
      <p:pic>
        <p:nvPicPr>
          <p:cNvPr id="5123" name="Bild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95" y="933450"/>
            <a:ext cx="8411428" cy="506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ktangel 5"/>
          <p:cNvSpPr>
            <a:spLocks noChangeArrowheads="1"/>
          </p:cNvSpPr>
          <p:nvPr/>
        </p:nvSpPr>
        <p:spPr bwMode="auto">
          <a:xfrm>
            <a:off x="534228" y="388738"/>
            <a:ext cx="86097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GB" altLang="nb-NO" sz="1800" b="1" dirty="0" err="1"/>
              <a:t>Utdanningsforskjeller</a:t>
            </a:r>
            <a:r>
              <a:rPr lang="en-GB" altLang="nb-NO" sz="1800" b="1" dirty="0"/>
              <a:t> i </a:t>
            </a:r>
            <a:r>
              <a:rPr lang="en-GB" altLang="nb-NO" sz="1800" b="1" dirty="0" err="1"/>
              <a:t>dødelighet</a:t>
            </a:r>
            <a:r>
              <a:rPr lang="en-GB" altLang="nb-NO" sz="1800" b="1" dirty="0"/>
              <a:t> (</a:t>
            </a:r>
            <a:r>
              <a:rPr lang="en-GB" altLang="nb-NO" sz="1800" b="1" dirty="0" err="1"/>
              <a:t>menn</a:t>
            </a:r>
            <a:r>
              <a:rPr lang="en-GB" altLang="nb-NO" sz="1800" b="1" dirty="0"/>
              <a:t>, 30-64 </a:t>
            </a:r>
            <a:r>
              <a:rPr lang="en-GB" altLang="nb-NO" sz="1800" b="1" dirty="0" err="1"/>
              <a:t>år</a:t>
            </a:r>
            <a:r>
              <a:rPr lang="en-GB" altLang="nb-NO" sz="1800" b="1" dirty="0"/>
              <a:t>) per 100 000 (2000 – 2010)</a:t>
            </a:r>
            <a:endParaRPr lang="nb-NO" altLang="nb-NO" sz="1800" dirty="0"/>
          </a:p>
        </p:txBody>
      </p:sp>
      <p:sp>
        <p:nvSpPr>
          <p:cNvPr id="2" name="Rectangle 1"/>
          <p:cNvSpPr/>
          <p:nvPr/>
        </p:nvSpPr>
        <p:spPr>
          <a:xfrm>
            <a:off x="4715698" y="6044895"/>
            <a:ext cx="4060471" cy="300082"/>
          </a:xfrm>
          <a:prstGeom prst="rect">
            <a:avLst/>
          </a:prstGeom>
        </p:spPr>
        <p:txBody>
          <a:bodyPr wrap="none">
            <a:spAutoFit/>
          </a:bodyPr>
          <a:lstStyle/>
          <a:p>
            <a:r>
              <a:rPr lang="en-GB" altLang="nb-NO" sz="1350" b="1" dirty="0"/>
              <a:t>Eikemo &amp; </a:t>
            </a:r>
            <a:r>
              <a:rPr lang="en-GB" altLang="nb-NO" sz="1350" b="1" dirty="0" err="1"/>
              <a:t>Mackenbach</a:t>
            </a:r>
            <a:r>
              <a:rPr lang="en-GB" altLang="nb-NO" sz="1350" b="1" dirty="0"/>
              <a:t> (2012). EURO-GBD Final report</a:t>
            </a:r>
            <a:endParaRPr lang="nb-NO" altLang="nb-NO" sz="1350" dirty="0"/>
          </a:p>
        </p:txBody>
      </p:sp>
      <p:sp>
        <p:nvSpPr>
          <p:cNvPr id="3" name="Oval 2">
            <a:extLst>
              <a:ext uri="{FF2B5EF4-FFF2-40B4-BE49-F238E27FC236}">
                <a16:creationId xmlns:a16="http://schemas.microsoft.com/office/drawing/2014/main" id="{3D2DCB7D-0BB4-976E-96EA-236B20B2258B}"/>
              </a:ext>
            </a:extLst>
          </p:cNvPr>
          <p:cNvSpPr/>
          <p:nvPr/>
        </p:nvSpPr>
        <p:spPr>
          <a:xfrm>
            <a:off x="1085849" y="3043356"/>
            <a:ext cx="1343025" cy="1473399"/>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nb-NO"/>
          </a:p>
        </p:txBody>
      </p:sp>
    </p:spTree>
    <p:extLst>
      <p:ext uri="{BB962C8B-B14F-4D97-AF65-F5344CB8AC3E}">
        <p14:creationId xmlns:p14="http://schemas.microsoft.com/office/powerpoint/2010/main" val="2375017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BCFC76-817D-CCD1-A001-992BFDAE3AC3}"/>
              </a:ext>
            </a:extLst>
          </p:cNvPr>
          <p:cNvSpPr>
            <a:spLocks noGrp="1"/>
          </p:cNvSpPr>
          <p:nvPr>
            <p:ph type="title"/>
          </p:nvPr>
        </p:nvSpPr>
        <p:spPr>
          <a:xfrm>
            <a:off x="416983" y="244580"/>
            <a:ext cx="8515350" cy="994172"/>
          </a:xfrm>
        </p:spPr>
        <p:txBody>
          <a:bodyPr>
            <a:normAutofit/>
          </a:bodyPr>
          <a:lstStyle/>
          <a:p>
            <a:r>
              <a:rPr lang="en-US" sz="2000" dirty="0" err="1">
                <a:solidFill>
                  <a:srgbClr val="21456F"/>
                </a:solidFill>
              </a:rPr>
              <a:t>Utdanningforskjeller</a:t>
            </a:r>
            <a:r>
              <a:rPr lang="en-US" sz="2000" dirty="0">
                <a:solidFill>
                  <a:srgbClr val="21456F"/>
                </a:solidFill>
              </a:rPr>
              <a:t> i </a:t>
            </a:r>
            <a:r>
              <a:rPr lang="en-US" sz="2000" dirty="0" err="1">
                <a:solidFill>
                  <a:srgbClr val="21456F"/>
                </a:solidFill>
              </a:rPr>
              <a:t>helse</a:t>
            </a:r>
            <a:r>
              <a:rPr lang="en-US" sz="2000" dirty="0">
                <a:solidFill>
                  <a:srgbClr val="21456F"/>
                </a:solidFill>
              </a:rPr>
              <a:t>: data </a:t>
            </a:r>
            <a:r>
              <a:rPr lang="en-US" sz="2000" dirty="0" err="1">
                <a:solidFill>
                  <a:srgbClr val="21456F"/>
                </a:solidFill>
              </a:rPr>
              <a:t>fra</a:t>
            </a:r>
            <a:r>
              <a:rPr lang="en-US" sz="2000" dirty="0">
                <a:solidFill>
                  <a:srgbClr val="21456F"/>
                </a:solidFill>
              </a:rPr>
              <a:t> European Social Survey (2024)</a:t>
            </a:r>
            <a:endParaRPr lang="nb-NO" sz="2000" dirty="0"/>
          </a:p>
        </p:txBody>
      </p:sp>
      <p:sp>
        <p:nvSpPr>
          <p:cNvPr id="4" name="Foliennummernplatzhalter 3">
            <a:extLst>
              <a:ext uri="{FF2B5EF4-FFF2-40B4-BE49-F238E27FC236}">
                <a16:creationId xmlns:a16="http://schemas.microsoft.com/office/drawing/2014/main" id="{19177235-0185-9108-9EF4-A310BAF68DE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78836F-9C50-43C1-B3CF-FC0A0AB84DAF}" type="slidenum">
              <a:rPr lang="nb-NO" smtClean="0"/>
              <a:pPr/>
              <a:t>19</a:t>
            </a:fld>
            <a:endParaRPr lang="nb-NO"/>
          </a:p>
        </p:txBody>
      </p:sp>
      <p:graphicFrame>
        <p:nvGraphicFramePr>
          <p:cNvPr id="5" name="Chart 1">
            <a:extLst>
              <a:ext uri="{FF2B5EF4-FFF2-40B4-BE49-F238E27FC236}">
                <a16:creationId xmlns:a16="http://schemas.microsoft.com/office/drawing/2014/main" id="{41DA3AE3-00D8-E2A9-D603-6133B11D0F2D}"/>
              </a:ext>
            </a:extLst>
          </p:cNvPr>
          <p:cNvGraphicFramePr/>
          <p:nvPr>
            <p:extLst>
              <p:ext uri="{D42A27DB-BD31-4B8C-83A1-F6EECF244321}">
                <p14:modId xmlns:p14="http://schemas.microsoft.com/office/powerpoint/2010/main" val="1580968777"/>
              </p:ext>
            </p:extLst>
          </p:nvPr>
        </p:nvGraphicFramePr>
        <p:xfrm>
          <a:off x="1819" y="1332094"/>
          <a:ext cx="8854314" cy="520681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feld 5">
            <a:extLst>
              <a:ext uri="{FF2B5EF4-FFF2-40B4-BE49-F238E27FC236}">
                <a16:creationId xmlns:a16="http://schemas.microsoft.com/office/drawing/2014/main" id="{98D4247C-0215-FE89-A4DD-905B248B2B49}"/>
              </a:ext>
            </a:extLst>
          </p:cNvPr>
          <p:cNvSpPr txBox="1"/>
          <p:nvPr/>
        </p:nvSpPr>
        <p:spPr>
          <a:xfrm>
            <a:off x="55821" y="5524929"/>
            <a:ext cx="8800312" cy="346249"/>
          </a:xfrm>
          <a:prstGeom prst="rect">
            <a:avLst/>
          </a:prstGeom>
          <a:noFill/>
        </p:spPr>
        <p:txBody>
          <a:bodyPr wrap="square" rtlCol="0">
            <a:spAutoFit/>
          </a:bodyPr>
          <a:lstStyle/>
          <a:p>
            <a:r>
              <a:rPr lang="en-US" sz="825" kern="100" dirty="0">
                <a:latin typeface="Arial" panose="020B0604020202020204" pitchFamily="34" charset="0"/>
                <a:ea typeface="Times New Roman" panose="02020603050405020304" pitchFamily="18" charset="0"/>
                <a:cs typeface="Arial" panose="020B0604020202020204" pitchFamily="34" charset="0"/>
              </a:rPr>
              <a:t>Figure: Relative educational inequalities and predicted probability of less than good health by education level in 21 European countries; </a:t>
            </a:r>
            <a:r>
              <a:rPr lang="en-GB" sz="825" kern="100" dirty="0">
                <a:latin typeface="Arial" panose="020B0604020202020204" pitchFamily="34" charset="0"/>
                <a:ea typeface="Calibri" panose="020F0502020204030204" pitchFamily="34" charset="0"/>
                <a:cs typeface="Arial" panose="020B0604020202020204" pitchFamily="34" charset="0"/>
              </a:rPr>
              <a:t>Source: European Social Survey Round 11, 2023/24</a:t>
            </a:r>
            <a:endParaRPr lang="nb-NO" sz="825" kern="100" dirty="0">
              <a:latin typeface="Arial" panose="020B0604020202020204" pitchFamily="34" charset="0"/>
              <a:ea typeface="Aptos" panose="020B00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3938D0F-0E7A-2B3F-3B15-D5EFED7EEB91}"/>
              </a:ext>
            </a:extLst>
          </p:cNvPr>
          <p:cNvSpPr/>
          <p:nvPr/>
        </p:nvSpPr>
        <p:spPr>
          <a:xfrm>
            <a:off x="4834467" y="2209800"/>
            <a:ext cx="414866" cy="193886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6897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kjermbilde 2017-10-23 kl. 10.56.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8959" y="56853"/>
            <a:ext cx="489842" cy="675982"/>
          </a:xfrm>
          <a:prstGeom prst="rect">
            <a:avLst/>
          </a:prstGeom>
        </p:spPr>
      </p:pic>
      <p:sp>
        <p:nvSpPr>
          <p:cNvPr id="3" name="TextBox 2">
            <a:extLst>
              <a:ext uri="{FF2B5EF4-FFF2-40B4-BE49-F238E27FC236}">
                <a16:creationId xmlns:a16="http://schemas.microsoft.com/office/drawing/2014/main" id="{8EC7AF54-5D95-4BA6-087D-9D4BE1C9E7C0}"/>
              </a:ext>
            </a:extLst>
          </p:cNvPr>
          <p:cNvSpPr txBox="1"/>
          <p:nvPr/>
        </p:nvSpPr>
        <p:spPr>
          <a:xfrm>
            <a:off x="177802" y="4278113"/>
            <a:ext cx="4561416" cy="2893100"/>
          </a:xfrm>
          <a:prstGeom prst="rect">
            <a:avLst/>
          </a:prstGeom>
          <a:noFill/>
        </p:spPr>
        <p:txBody>
          <a:bodyPr wrap="square">
            <a:spAutoFit/>
          </a:bodyPr>
          <a:lstStyle/>
          <a:p>
            <a:pPr marL="285750" indent="-285750">
              <a:buFont typeface="Arial" panose="020B0604020202020204" pitchFamily="34" charset="0"/>
              <a:buChar char="•"/>
            </a:pPr>
            <a:r>
              <a:rPr lang="nb-NO" sz="1400" dirty="0"/>
              <a:t>Sosiale helseulikheter kan forstås som </a:t>
            </a:r>
            <a:r>
              <a:rPr lang="nb-NO" sz="1400" b="1" dirty="0"/>
              <a:t>systematiske forskjeller </a:t>
            </a:r>
            <a:r>
              <a:rPr lang="nb-NO" sz="1400" dirty="0"/>
              <a:t>i helse etter </a:t>
            </a:r>
            <a:r>
              <a:rPr lang="nb-NO" sz="1400" b="1" dirty="0"/>
              <a:t>sosioøkonomiske inndelinger </a:t>
            </a:r>
            <a:r>
              <a:rPr lang="nb-NO" sz="1400" dirty="0"/>
              <a:t>i samfunnet. Det vil si ulikheter etter, for eksempel, utdanning, inntekt, formue, og yrke.</a:t>
            </a:r>
          </a:p>
          <a:p>
            <a:pPr marL="285750" indent="-285750">
              <a:buFont typeface="Arial" panose="020B0604020202020204" pitchFamily="34" charset="0"/>
              <a:buChar char="•"/>
            </a:pPr>
            <a:endParaRPr lang="nb-NO" sz="1400" dirty="0"/>
          </a:p>
          <a:p>
            <a:pPr marL="285750" indent="-285750">
              <a:buFont typeface="Arial" panose="020B0604020202020204" pitchFamily="34" charset="0"/>
              <a:buChar char="•"/>
            </a:pPr>
            <a:r>
              <a:rPr lang="nb-NO" sz="1400" dirty="0"/>
              <a:t>Sammenhengen mellom helse og sosioøkonomi former seg som en </a:t>
            </a:r>
            <a:r>
              <a:rPr lang="nb-NO" sz="1400" b="1" dirty="0"/>
              <a:t>gradient</a:t>
            </a:r>
            <a:r>
              <a:rPr lang="nb-NO" sz="1400" dirty="0"/>
              <a:t>.</a:t>
            </a:r>
          </a:p>
          <a:p>
            <a:pPr marL="285750" indent="-285750">
              <a:buFont typeface="Arial" panose="020B0604020202020204" pitchFamily="34" charset="0"/>
              <a:buChar char="•"/>
            </a:pPr>
            <a:endParaRPr lang="nb-NO" sz="1400" dirty="0"/>
          </a:p>
          <a:p>
            <a:pPr marL="285750" indent="-285750">
              <a:buFont typeface="Arial" panose="020B0604020202020204" pitchFamily="34" charset="0"/>
              <a:buChar char="•"/>
            </a:pPr>
            <a:r>
              <a:rPr lang="nb-NO" sz="1400" dirty="0"/>
              <a:t>Det dreier seg </a:t>
            </a:r>
            <a:r>
              <a:rPr lang="nb-NO" sz="1400" b="1" dirty="0"/>
              <a:t>kollektive</a:t>
            </a:r>
            <a:r>
              <a:rPr lang="nb-NO" sz="1400" dirty="0"/>
              <a:t> </a:t>
            </a:r>
            <a:r>
              <a:rPr lang="nb-NO" sz="1400" b="1" dirty="0"/>
              <a:t>ulikheter</a:t>
            </a:r>
            <a:r>
              <a:rPr lang="nb-NO" sz="1400" dirty="0"/>
              <a:t>. Det vil si at det gis en beskrivelse av hvordan helsa ”stort sett” varierer mellom sosiale og økonomiske lag i samfunnet. </a:t>
            </a:r>
          </a:p>
          <a:p>
            <a:pPr marL="285750" indent="-285750">
              <a:buFont typeface="Arial" panose="020B0604020202020204" pitchFamily="34" charset="0"/>
              <a:buChar char="•"/>
            </a:pPr>
            <a:endParaRPr lang="nb-NO" sz="1400" dirty="0"/>
          </a:p>
          <a:p>
            <a:pPr marL="285750" indent="-285750">
              <a:buFont typeface="Arial" panose="020B0604020202020204" pitchFamily="34" charset="0"/>
              <a:buChar char="•"/>
            </a:pPr>
            <a:endParaRPr lang="nb-NO" sz="1400" dirty="0"/>
          </a:p>
        </p:txBody>
      </p:sp>
      <p:sp>
        <p:nvSpPr>
          <p:cNvPr id="8" name="TextBox 7">
            <a:extLst>
              <a:ext uri="{FF2B5EF4-FFF2-40B4-BE49-F238E27FC236}">
                <a16:creationId xmlns:a16="http://schemas.microsoft.com/office/drawing/2014/main" id="{66B55573-10F3-7210-1A3F-683221BA535A}"/>
              </a:ext>
            </a:extLst>
          </p:cNvPr>
          <p:cNvSpPr txBox="1"/>
          <p:nvPr/>
        </p:nvSpPr>
        <p:spPr>
          <a:xfrm>
            <a:off x="4814735" y="960645"/>
            <a:ext cx="4038599" cy="3754874"/>
          </a:xfrm>
          <a:prstGeom prst="rect">
            <a:avLst/>
          </a:prstGeom>
          <a:noFill/>
        </p:spPr>
        <p:txBody>
          <a:bodyPr wrap="square">
            <a:spAutoFit/>
          </a:bodyPr>
          <a:lstStyle/>
          <a:p>
            <a:pPr marL="285750" indent="-285750">
              <a:buFont typeface="Arial" panose="020B0604020202020204" pitchFamily="34" charset="0"/>
              <a:buChar char="•"/>
            </a:pPr>
            <a:r>
              <a:rPr lang="nb-NO" sz="1400" dirty="0"/>
              <a:t>Innenfor gruppene er det store variasjoner, men når vi summerer enkeltskjebner innenfor grupperingene vil altså gjennomsnittet variere mellom disse gruppene. </a:t>
            </a:r>
          </a:p>
          <a:p>
            <a:endParaRPr lang="nb-NO" sz="1400" dirty="0"/>
          </a:p>
          <a:p>
            <a:pPr marL="285750" indent="-285750">
              <a:buFont typeface="Arial" panose="020B0604020202020204" pitchFamily="34" charset="0"/>
              <a:buChar char="•"/>
            </a:pPr>
            <a:r>
              <a:rPr lang="nb-NO" sz="1400" dirty="0"/>
              <a:t>Dette omtales noen ganger også bare som </a:t>
            </a:r>
            <a:r>
              <a:rPr lang="nb-NO" sz="1400" b="1" dirty="0"/>
              <a:t>helseulikheter</a:t>
            </a:r>
            <a:r>
              <a:rPr lang="nb-NO" sz="1400" i="1" dirty="0"/>
              <a:t>. </a:t>
            </a:r>
            <a:r>
              <a:rPr lang="nb-NO" sz="1400" dirty="0"/>
              <a:t>Dette er en «paraplybetegnelse» av </a:t>
            </a:r>
            <a:r>
              <a:rPr lang="nb-NO" sz="1400" b="1" dirty="0"/>
              <a:t>forebyggbare helseulikheter </a:t>
            </a:r>
            <a:r>
              <a:rPr lang="nb-NO" sz="1400" dirty="0"/>
              <a:t>mellom grupper (for eksempel kjønn, etnisitet, regioner, land)</a:t>
            </a:r>
          </a:p>
          <a:p>
            <a:endParaRPr lang="nb-NO" sz="1400" dirty="0"/>
          </a:p>
          <a:p>
            <a:pPr marL="285750" indent="-285750">
              <a:buFont typeface="Arial" panose="020B0604020202020204" pitchFamily="34" charset="0"/>
              <a:buChar char="•"/>
            </a:pPr>
            <a:r>
              <a:rPr lang="nb-NO" sz="1400" dirty="0"/>
              <a:t>Det er også viktige ulikheter mellom kombinasjoner av grupper, for eksempel kvinnelige eneforsørgende migranter med lav utdanning. Dette kaller vi </a:t>
            </a:r>
            <a:r>
              <a:rPr lang="nb-NO" sz="1400" b="1" dirty="0"/>
              <a:t>interseksjonalitet</a:t>
            </a:r>
            <a:r>
              <a:rPr lang="nb-NO" sz="1400" dirty="0"/>
              <a:t>.</a:t>
            </a:r>
          </a:p>
          <a:p>
            <a:pPr marL="285750" indent="-285750">
              <a:buFont typeface="Arial" panose="020B0604020202020204" pitchFamily="34" charset="0"/>
              <a:buChar char="•"/>
            </a:pPr>
            <a:endParaRPr lang="nb-NO" sz="1400" dirty="0"/>
          </a:p>
          <a:p>
            <a:pPr marL="285750" indent="-285750">
              <a:buFont typeface="Arial" panose="020B0604020202020204" pitchFamily="34" charset="0"/>
              <a:buChar char="•"/>
            </a:pPr>
            <a:endParaRPr lang="nb-NO" sz="1400" dirty="0"/>
          </a:p>
          <a:p>
            <a:pPr marL="285750" indent="-285750">
              <a:buFont typeface="Arial" panose="020B0604020202020204" pitchFamily="34" charset="0"/>
              <a:buChar char="•"/>
            </a:pPr>
            <a:endParaRPr lang="nb-NO" sz="1400" dirty="0"/>
          </a:p>
        </p:txBody>
      </p:sp>
      <p:sp>
        <p:nvSpPr>
          <p:cNvPr id="12" name="TextBox 11">
            <a:extLst>
              <a:ext uri="{FF2B5EF4-FFF2-40B4-BE49-F238E27FC236}">
                <a16:creationId xmlns:a16="http://schemas.microsoft.com/office/drawing/2014/main" id="{7706CCB4-003A-DDD2-FB24-A058375C51D4}"/>
              </a:ext>
            </a:extLst>
          </p:cNvPr>
          <p:cNvSpPr txBox="1"/>
          <p:nvPr/>
        </p:nvSpPr>
        <p:spPr>
          <a:xfrm>
            <a:off x="582084" y="317953"/>
            <a:ext cx="5302250" cy="369332"/>
          </a:xfrm>
          <a:prstGeom prst="rect">
            <a:avLst/>
          </a:prstGeom>
          <a:noFill/>
        </p:spPr>
        <p:txBody>
          <a:bodyPr wrap="square">
            <a:spAutoFit/>
          </a:bodyPr>
          <a:lstStyle/>
          <a:p>
            <a:r>
              <a:rPr lang="nb-NO" sz="1800" b="1" dirty="0"/>
              <a:t>Hva menes egentlig med sosiale helseulikheter?</a:t>
            </a:r>
            <a:endParaRPr lang="nb-NO" b="1" dirty="0"/>
          </a:p>
        </p:txBody>
      </p:sp>
      <p:pic>
        <p:nvPicPr>
          <p:cNvPr id="13" name="Picture 12">
            <a:extLst>
              <a:ext uri="{FF2B5EF4-FFF2-40B4-BE49-F238E27FC236}">
                <a16:creationId xmlns:a16="http://schemas.microsoft.com/office/drawing/2014/main" id="{8CE9B26E-64D1-F7E2-C3C4-F8850B5804E3}"/>
              </a:ext>
            </a:extLst>
          </p:cNvPr>
          <p:cNvPicPr>
            <a:picLocks noChangeAspect="1" noChangeArrowheads="1"/>
          </p:cNvPicPr>
          <p:nvPr/>
        </p:nvPicPr>
        <p:blipFill>
          <a:blip r:embed="rId4"/>
          <a:srcRect/>
          <a:stretch>
            <a:fillRect/>
          </a:stretch>
        </p:blipFill>
        <p:spPr bwMode="auto">
          <a:xfrm>
            <a:off x="582084" y="993728"/>
            <a:ext cx="4157133" cy="3172318"/>
          </a:xfrm>
          <a:prstGeom prst="rect">
            <a:avLst/>
          </a:prstGeom>
          <a:noFill/>
          <a:ln w="9525">
            <a:noFill/>
            <a:miter lim="800000"/>
            <a:headEnd/>
            <a:tailEnd/>
          </a:ln>
        </p:spPr>
      </p:pic>
      <p:sp>
        <p:nvSpPr>
          <p:cNvPr id="14" name="AutoShape 4">
            <a:extLst>
              <a:ext uri="{FF2B5EF4-FFF2-40B4-BE49-F238E27FC236}">
                <a16:creationId xmlns:a16="http://schemas.microsoft.com/office/drawing/2014/main" id="{29065D85-48E0-6E51-BADD-1F9809CADE1A}"/>
              </a:ext>
            </a:extLst>
          </p:cNvPr>
          <p:cNvSpPr>
            <a:spLocks noChangeArrowheads="1"/>
          </p:cNvSpPr>
          <p:nvPr/>
        </p:nvSpPr>
        <p:spPr bwMode="auto">
          <a:xfrm>
            <a:off x="4739217" y="4662194"/>
            <a:ext cx="4315881" cy="1605227"/>
          </a:xfrm>
          <a:prstGeom prst="roundRect">
            <a:avLst>
              <a:gd name="adj" fmla="val 16667"/>
            </a:avLst>
          </a:prstGeom>
          <a:solidFill>
            <a:srgbClr val="FFFF99"/>
          </a:solidFill>
          <a:ln w="38100" cap="rnd">
            <a:solidFill>
              <a:srgbClr val="0D1F74"/>
            </a:solidFill>
            <a:prstDash val="sysDot"/>
            <a:round/>
            <a:headEnd/>
            <a:tailEnd/>
          </a:ln>
        </p:spPr>
        <p:txBody>
          <a:bodyPr wrap="none" anchor="ctr"/>
          <a:lstStyle/>
          <a:p>
            <a:pPr algn="ctr" eaLnBrk="0" hangingPunct="0"/>
            <a:endParaRPr lang="en-US" dirty="0"/>
          </a:p>
          <a:p>
            <a:pPr algn="ctr" eaLnBrk="0" hangingPunct="0"/>
            <a:endParaRPr lang="en-US" dirty="0"/>
          </a:p>
          <a:p>
            <a:pPr algn="ctr" eaLnBrk="0" hangingPunct="0"/>
            <a:endParaRPr lang="en-US" dirty="0"/>
          </a:p>
          <a:p>
            <a:pPr algn="ctr" eaLnBrk="0" hangingPunct="0"/>
            <a:endParaRPr lang="en-US" b="1" dirty="0"/>
          </a:p>
          <a:p>
            <a:pPr algn="ctr" eaLnBrk="0" hangingPunct="0"/>
            <a:r>
              <a:rPr lang="en-US" sz="1600" dirty="0" err="1"/>
              <a:t>Regnee</a:t>
            </a:r>
            <a:r>
              <a:rPr lang="en-US" sz="1600" i="0" dirty="0" err="1"/>
              <a:t>ksempel</a:t>
            </a:r>
            <a:r>
              <a:rPr lang="en-US" sz="1600" i="0" dirty="0"/>
              <a:t>:</a:t>
            </a:r>
          </a:p>
          <a:p>
            <a:pPr algn="ctr" eaLnBrk="0" hangingPunct="0"/>
            <a:r>
              <a:rPr lang="en-US" sz="1400" i="0" dirty="0"/>
              <a:t>I 1993 var det 2,2 </a:t>
            </a:r>
            <a:r>
              <a:rPr lang="en-US" sz="1400" i="0" dirty="0" err="1"/>
              <a:t>millioner</a:t>
            </a:r>
            <a:r>
              <a:rPr lang="en-US" sz="1400" i="0" dirty="0"/>
              <a:t> </a:t>
            </a:r>
            <a:r>
              <a:rPr lang="en-US" sz="1400" i="0" dirty="0" err="1"/>
              <a:t>innbyggere</a:t>
            </a:r>
            <a:r>
              <a:rPr lang="en-US" sz="1400" i="0" dirty="0"/>
              <a:t> </a:t>
            </a:r>
            <a:r>
              <a:rPr lang="en-US" sz="1400" dirty="0"/>
              <a:t>(</a:t>
            </a:r>
            <a:r>
              <a:rPr lang="en-US" sz="1400" i="0" dirty="0"/>
              <a:t>25–66 </a:t>
            </a:r>
            <a:r>
              <a:rPr lang="en-US" sz="1400" i="0" dirty="0" err="1"/>
              <a:t>år</a:t>
            </a:r>
            <a:r>
              <a:rPr lang="en-US" sz="1400" i="0" dirty="0"/>
              <a:t>) i Norge.</a:t>
            </a:r>
          </a:p>
          <a:p>
            <a:pPr algn="ctr" eaLnBrk="0" hangingPunct="0"/>
            <a:r>
              <a:rPr lang="en-US" sz="1400" dirty="0"/>
              <a:t>D</a:t>
            </a:r>
            <a:r>
              <a:rPr lang="en-US" sz="1400" i="0" dirty="0"/>
              <a:t>e </a:t>
            </a:r>
            <a:r>
              <a:rPr lang="en-US" sz="1400" i="0" dirty="0" err="1"/>
              <a:t>neste</a:t>
            </a:r>
            <a:r>
              <a:rPr lang="en-US" sz="1400" i="0" dirty="0"/>
              <a:t> 10 </a:t>
            </a:r>
            <a:r>
              <a:rPr lang="en-US" sz="1400" i="0" dirty="0" err="1"/>
              <a:t>årene</a:t>
            </a:r>
            <a:r>
              <a:rPr lang="en-US" sz="1400" i="0" dirty="0"/>
              <a:t> </a:t>
            </a:r>
            <a:r>
              <a:rPr lang="en-US" sz="1400" i="0" dirty="0" err="1"/>
              <a:t>døde</a:t>
            </a:r>
            <a:r>
              <a:rPr lang="en-US" sz="1400" i="0" dirty="0"/>
              <a:t> 104 000 av </a:t>
            </a:r>
            <a:r>
              <a:rPr lang="en-US" sz="1400" i="0" dirty="0" err="1"/>
              <a:t>disse</a:t>
            </a:r>
            <a:r>
              <a:rPr lang="en-US" sz="1400" i="0" dirty="0"/>
              <a:t>.</a:t>
            </a:r>
          </a:p>
          <a:p>
            <a:pPr algn="ctr" eaLnBrk="0" hangingPunct="0"/>
            <a:r>
              <a:rPr lang="en-US" sz="1400" i="0" dirty="0"/>
              <a:t>      Dersom de </a:t>
            </a:r>
            <a:r>
              <a:rPr lang="en-US" sz="1400" i="0" dirty="0" err="1"/>
              <a:t>lavest</a:t>
            </a:r>
            <a:r>
              <a:rPr lang="en-US" sz="1400" i="0" dirty="0"/>
              <a:t> </a:t>
            </a:r>
            <a:r>
              <a:rPr lang="en-US" sz="1400" dirty="0" err="1"/>
              <a:t>utdannede</a:t>
            </a:r>
            <a:r>
              <a:rPr lang="en-US" sz="1400" dirty="0"/>
              <a:t> </a:t>
            </a:r>
            <a:r>
              <a:rPr lang="en-US" sz="1400" i="0" dirty="0" err="1"/>
              <a:t>hadde</a:t>
            </a:r>
            <a:r>
              <a:rPr lang="en-US" sz="1400" i="0" dirty="0"/>
              <a:t> </a:t>
            </a:r>
            <a:r>
              <a:rPr lang="en-US" sz="1400" i="0" dirty="0" err="1"/>
              <a:t>hatt</a:t>
            </a:r>
            <a:r>
              <a:rPr lang="en-US" sz="1400" i="0" dirty="0"/>
              <a:t> </a:t>
            </a:r>
            <a:r>
              <a:rPr lang="en-US" sz="1400" i="0" dirty="0" err="1"/>
              <a:t>samme</a:t>
            </a:r>
            <a:r>
              <a:rPr lang="en-US" sz="1400" i="0" dirty="0"/>
              <a:t> </a:t>
            </a:r>
          </a:p>
          <a:p>
            <a:pPr algn="ctr" eaLnBrk="0" hangingPunct="0"/>
            <a:r>
              <a:rPr lang="en-US" sz="1400" i="0" dirty="0" err="1"/>
              <a:t>dødsrisiko</a:t>
            </a:r>
            <a:r>
              <a:rPr lang="en-US" sz="1400" i="0" dirty="0"/>
              <a:t> </a:t>
            </a:r>
            <a:r>
              <a:rPr lang="en-US" sz="1400" i="0" dirty="0" err="1"/>
              <a:t>som</a:t>
            </a:r>
            <a:r>
              <a:rPr lang="en-US" sz="1400" i="0" dirty="0"/>
              <a:t> de </a:t>
            </a:r>
            <a:r>
              <a:rPr lang="en-US" sz="1400" i="0" dirty="0" err="1"/>
              <a:t>høyest</a:t>
            </a:r>
            <a:r>
              <a:rPr lang="en-US" sz="1400" i="0" dirty="0"/>
              <a:t> </a:t>
            </a:r>
            <a:r>
              <a:rPr lang="en-US" sz="1400" i="0" dirty="0" err="1"/>
              <a:t>utdannede</a:t>
            </a:r>
            <a:r>
              <a:rPr lang="en-US" sz="1400" i="0" dirty="0"/>
              <a:t>, </a:t>
            </a:r>
            <a:r>
              <a:rPr lang="en-US" sz="1400" i="0" dirty="0" err="1"/>
              <a:t>hadde</a:t>
            </a:r>
            <a:r>
              <a:rPr lang="en-US" sz="1400" i="0" dirty="0"/>
              <a:t> </a:t>
            </a:r>
          </a:p>
          <a:p>
            <a:pPr algn="ctr" eaLnBrk="0" hangingPunct="0"/>
            <a:r>
              <a:rPr lang="en-US" sz="1400" b="1" i="0" dirty="0"/>
              <a:t>43 000 </a:t>
            </a:r>
            <a:r>
              <a:rPr lang="en-US" sz="1400" b="1" i="0" dirty="0" err="1"/>
              <a:t>dødsfall</a:t>
            </a:r>
            <a:r>
              <a:rPr lang="en-US" sz="1400" i="0" dirty="0"/>
              <a:t> </a:t>
            </a:r>
            <a:r>
              <a:rPr lang="en-US" sz="1400" i="0" dirty="0" err="1"/>
              <a:t>vært</a:t>
            </a:r>
            <a:r>
              <a:rPr lang="en-US" sz="1400" i="0" dirty="0"/>
              <a:t> </a:t>
            </a:r>
            <a:r>
              <a:rPr lang="en-US" sz="1400" i="0" dirty="0" err="1"/>
              <a:t>unngått</a:t>
            </a:r>
            <a:r>
              <a:rPr lang="en-US" sz="1400" i="0" dirty="0"/>
              <a:t> </a:t>
            </a:r>
            <a:r>
              <a:rPr lang="en-US" sz="1400" i="0" dirty="0" err="1"/>
              <a:t>i</a:t>
            </a:r>
            <a:r>
              <a:rPr lang="en-US" sz="1400" i="0" dirty="0"/>
              <a:t> </a:t>
            </a:r>
            <a:r>
              <a:rPr lang="en-US" sz="1400" i="0" dirty="0" err="1"/>
              <a:t>denne</a:t>
            </a:r>
            <a:r>
              <a:rPr lang="en-US" sz="1400" i="0" dirty="0"/>
              <a:t> </a:t>
            </a:r>
            <a:r>
              <a:rPr lang="en-US" sz="1400" i="0" dirty="0" err="1"/>
              <a:t>perioden</a:t>
            </a:r>
            <a:r>
              <a:rPr lang="en-US" sz="1400" i="0" dirty="0"/>
              <a:t>.</a:t>
            </a:r>
            <a:endParaRPr lang="en-US" sz="1400" dirty="0"/>
          </a:p>
          <a:p>
            <a:pPr algn="ctr" eaLnBrk="0" hangingPunct="0"/>
            <a:endParaRPr lang="en-US" sz="1800" dirty="0"/>
          </a:p>
          <a:p>
            <a:pPr algn="ctr" eaLnBrk="0" hangingPunct="0"/>
            <a:endParaRPr lang="en-US" dirty="0"/>
          </a:p>
          <a:p>
            <a:pPr algn="ctr" eaLnBrk="0" hangingPunct="0"/>
            <a:endParaRPr lang="en-US" dirty="0"/>
          </a:p>
          <a:p>
            <a:pPr algn="ctr" eaLnBrk="0" hangingPunct="0"/>
            <a:endParaRPr lang="en-US" dirty="0"/>
          </a:p>
          <a:p>
            <a:pPr algn="ctr" eaLnBrk="0" hangingPunct="0"/>
            <a:endParaRPr lang="nl-NL" dirty="0"/>
          </a:p>
        </p:txBody>
      </p:sp>
    </p:spTree>
    <p:extLst>
      <p:ext uri="{BB962C8B-B14F-4D97-AF65-F5344CB8AC3E}">
        <p14:creationId xmlns:p14="http://schemas.microsoft.com/office/powerpoint/2010/main" val="18956281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29995E-EC3C-4959-5E58-AC391C75D20B}"/>
              </a:ext>
            </a:extLst>
          </p:cNvPr>
          <p:cNvSpPr>
            <a:spLocks noGrp="1"/>
          </p:cNvSpPr>
          <p:nvPr>
            <p:ph type="title"/>
          </p:nvPr>
        </p:nvSpPr>
        <p:spPr>
          <a:xfrm>
            <a:off x="2833158" y="279617"/>
            <a:ext cx="3477683" cy="994172"/>
          </a:xfrm>
        </p:spPr>
        <p:txBody>
          <a:bodyPr anchor="ctr">
            <a:normAutofit/>
          </a:bodyPr>
          <a:lstStyle/>
          <a:p>
            <a:r>
              <a:rPr lang="en-US" sz="1800" dirty="0" err="1"/>
              <a:t>Forklaringer</a:t>
            </a:r>
            <a:r>
              <a:rPr lang="en-US" sz="1800" dirty="0"/>
              <a:t> </a:t>
            </a:r>
            <a:r>
              <a:rPr lang="en-US" sz="1800" dirty="0" err="1"/>
              <a:t>på</a:t>
            </a:r>
            <a:r>
              <a:rPr lang="en-US" sz="1800" dirty="0"/>
              <a:t> </a:t>
            </a:r>
            <a:r>
              <a:rPr lang="en-US" sz="1800" dirty="0" err="1"/>
              <a:t>ulikhetene</a:t>
            </a:r>
            <a:endParaRPr lang="nb-NO" sz="1800" dirty="0"/>
          </a:p>
        </p:txBody>
      </p:sp>
      <p:sp>
        <p:nvSpPr>
          <p:cNvPr id="4" name="Foliennummernplatzhalter 3">
            <a:extLst>
              <a:ext uri="{FF2B5EF4-FFF2-40B4-BE49-F238E27FC236}">
                <a16:creationId xmlns:a16="http://schemas.microsoft.com/office/drawing/2014/main" id="{1D1F2334-4881-DFE3-34E0-1080434FA17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nb-NO"/>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0"/>
              </a:spcAft>
            </a:pPr>
            <a:fld id="{FB78836F-9C50-43C1-B3CF-FC0A0AB84DAF}" type="slidenum">
              <a:rPr lang="nb-NO" smtClean="0"/>
              <a:pPr>
                <a:spcAft>
                  <a:spcPts val="450"/>
                </a:spcAft>
              </a:pPr>
              <a:t>20</a:t>
            </a:fld>
            <a:endParaRPr lang="nb-NO"/>
          </a:p>
        </p:txBody>
      </p:sp>
      <p:graphicFrame>
        <p:nvGraphicFramePr>
          <p:cNvPr id="5" name="Chart 1">
            <a:extLst>
              <a:ext uri="{FF2B5EF4-FFF2-40B4-BE49-F238E27FC236}">
                <a16:creationId xmlns:a16="http://schemas.microsoft.com/office/drawing/2014/main" id="{62F75862-E94E-9840-B92A-89BB335F3125}"/>
              </a:ext>
            </a:extLst>
          </p:cNvPr>
          <p:cNvGraphicFramePr/>
          <p:nvPr>
            <p:extLst>
              <p:ext uri="{D42A27DB-BD31-4B8C-83A1-F6EECF244321}">
                <p14:modId xmlns:p14="http://schemas.microsoft.com/office/powerpoint/2010/main" val="3602853370"/>
              </p:ext>
            </p:extLst>
          </p:nvPr>
        </p:nvGraphicFramePr>
        <p:xfrm>
          <a:off x="723900" y="1599451"/>
          <a:ext cx="7886700" cy="43572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38333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DA40F2-BED5-77E5-B081-95B0503F76AE}"/>
              </a:ext>
            </a:extLst>
          </p:cNvPr>
          <p:cNvSpPr txBox="1"/>
          <p:nvPr/>
        </p:nvSpPr>
        <p:spPr>
          <a:xfrm>
            <a:off x="1143001" y="625102"/>
            <a:ext cx="7484533" cy="738664"/>
          </a:xfrm>
          <a:prstGeom prst="rect">
            <a:avLst/>
          </a:prstGeom>
          <a:noFill/>
        </p:spPr>
        <p:txBody>
          <a:bodyPr wrap="square">
            <a:spAutoFit/>
          </a:bodyPr>
          <a:lstStyle/>
          <a:p>
            <a:r>
              <a:rPr lang="en-US" sz="2400" b="1" dirty="0"/>
              <a:t>Years of life lost (YLLs):</a:t>
            </a:r>
          </a:p>
          <a:p>
            <a:r>
              <a:rPr lang="nb-NO" b="0" i="0" dirty="0">
                <a:solidFill>
                  <a:srgbClr val="222222"/>
                </a:solidFill>
                <a:effectLst/>
                <a:latin typeface="Brandon Text"/>
              </a:rPr>
              <a:t>Gjenstående forventet levetid ved alder når dødsfallet skjer.</a:t>
            </a:r>
            <a:endParaRPr lang="nb-NO" dirty="0"/>
          </a:p>
        </p:txBody>
      </p:sp>
      <p:pic>
        <p:nvPicPr>
          <p:cNvPr id="4" name="Picture 3" descr="A screenshot of a computer&#10;&#10;AI-generated content may be incorrect.">
            <a:extLst>
              <a:ext uri="{FF2B5EF4-FFF2-40B4-BE49-F238E27FC236}">
                <a16:creationId xmlns:a16="http://schemas.microsoft.com/office/drawing/2014/main" id="{9D99F94B-35AB-8607-9B18-2CD2408C3A7B}"/>
              </a:ext>
            </a:extLst>
          </p:cNvPr>
          <p:cNvPicPr>
            <a:picLocks noChangeAspect="1"/>
          </p:cNvPicPr>
          <p:nvPr/>
        </p:nvPicPr>
        <p:blipFill rotWithShape="1">
          <a:blip r:embed="rId2"/>
          <a:srcRect l="16793" t="52724" r="18392" b="23750"/>
          <a:stretch/>
        </p:blipFill>
        <p:spPr bwMode="auto">
          <a:xfrm>
            <a:off x="447781" y="3215382"/>
            <a:ext cx="8389027" cy="19023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81923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2F952834-F8F1-4B6C-CBE8-95EA1A1E77DD}"/>
              </a:ext>
            </a:extLst>
          </p:cNvPr>
          <p:cNvPicPr>
            <a:picLocks noChangeAspect="1"/>
          </p:cNvPicPr>
          <p:nvPr/>
        </p:nvPicPr>
        <p:blipFill rotWithShape="1">
          <a:blip r:embed="rId2"/>
          <a:srcRect l="24350" t="19426" r="23699" b="26078"/>
          <a:stretch/>
        </p:blipFill>
        <p:spPr bwMode="auto">
          <a:xfrm>
            <a:off x="255692" y="274851"/>
            <a:ext cx="8227908" cy="5394430"/>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E4F55BF8-8539-9F4D-A8BC-DE1A79123BDF}"/>
              </a:ext>
            </a:extLst>
          </p:cNvPr>
          <p:cNvSpPr txBox="1"/>
          <p:nvPr/>
        </p:nvSpPr>
        <p:spPr>
          <a:xfrm>
            <a:off x="385234" y="6186789"/>
            <a:ext cx="8373532" cy="523220"/>
          </a:xfrm>
          <a:prstGeom prst="rect">
            <a:avLst/>
          </a:prstGeom>
          <a:noFill/>
        </p:spPr>
        <p:txBody>
          <a:bodyPr wrap="square">
            <a:spAutoFit/>
          </a:bodyPr>
          <a:lstStyle/>
          <a:p>
            <a:r>
              <a:rPr lang="en-US" sz="1400" dirty="0"/>
              <a:t>Baravelli C. (in preparation). The association between educational attainment and premature mortality: A comprehensive burden of disease analysis.</a:t>
            </a:r>
            <a:endParaRPr lang="nb-NO" sz="1400" dirty="0"/>
          </a:p>
        </p:txBody>
      </p:sp>
    </p:spTree>
    <p:extLst>
      <p:ext uri="{BB962C8B-B14F-4D97-AF65-F5344CB8AC3E}">
        <p14:creationId xmlns:p14="http://schemas.microsoft.com/office/powerpoint/2010/main" val="1513094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358FBFAE-503D-09C3-0E56-3EE4F1820EE2}"/>
              </a:ext>
            </a:extLst>
          </p:cNvPr>
          <p:cNvPicPr>
            <a:picLocks noChangeAspect="1"/>
          </p:cNvPicPr>
          <p:nvPr/>
        </p:nvPicPr>
        <p:blipFill rotWithShape="1">
          <a:blip r:embed="rId2"/>
          <a:srcRect l="22069" t="22309" r="24029" b="16750"/>
          <a:stretch/>
        </p:blipFill>
        <p:spPr bwMode="auto">
          <a:xfrm>
            <a:off x="368300" y="458224"/>
            <a:ext cx="8407399" cy="5941552"/>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E9B4E332-BBAE-23AD-30A8-F5148A100961}"/>
              </a:ext>
            </a:extLst>
          </p:cNvPr>
          <p:cNvSpPr txBox="1"/>
          <p:nvPr/>
        </p:nvSpPr>
        <p:spPr>
          <a:xfrm>
            <a:off x="880532" y="6270110"/>
            <a:ext cx="8339667" cy="523220"/>
          </a:xfrm>
          <a:prstGeom prst="rect">
            <a:avLst/>
          </a:prstGeom>
          <a:noFill/>
        </p:spPr>
        <p:txBody>
          <a:bodyPr wrap="square">
            <a:spAutoFit/>
          </a:bodyPr>
          <a:lstStyle/>
          <a:p>
            <a:r>
              <a:rPr lang="en-US" sz="1400" dirty="0"/>
              <a:t>Baravelli C. (in preparation). The association between educational attainment and premature mortality: A comprehensive burden of disease analysis.</a:t>
            </a:r>
            <a:endParaRPr lang="nb-NO" sz="1400" dirty="0"/>
          </a:p>
        </p:txBody>
      </p:sp>
      <p:sp>
        <p:nvSpPr>
          <p:cNvPr id="6" name="TextBox 5">
            <a:extLst>
              <a:ext uri="{FF2B5EF4-FFF2-40B4-BE49-F238E27FC236}">
                <a16:creationId xmlns:a16="http://schemas.microsoft.com/office/drawing/2014/main" id="{011142A4-39B1-2347-B5E3-44DE756FE631}"/>
              </a:ext>
            </a:extLst>
          </p:cNvPr>
          <p:cNvSpPr txBox="1"/>
          <p:nvPr/>
        </p:nvSpPr>
        <p:spPr>
          <a:xfrm>
            <a:off x="2012949" y="88892"/>
            <a:ext cx="6762750" cy="369332"/>
          </a:xfrm>
          <a:prstGeom prst="rect">
            <a:avLst/>
          </a:prstGeom>
          <a:noFill/>
        </p:spPr>
        <p:txBody>
          <a:bodyPr wrap="square">
            <a:spAutoFit/>
          </a:bodyPr>
          <a:lstStyle/>
          <a:p>
            <a:r>
              <a:rPr lang="en-US" sz="1800" b="1" dirty="0" err="1"/>
              <a:t>Utdanningforskjeller</a:t>
            </a:r>
            <a:r>
              <a:rPr lang="en-US" sz="1800" b="1" dirty="0"/>
              <a:t> i </a:t>
            </a:r>
            <a:r>
              <a:rPr lang="en-US" sz="1800" b="1" dirty="0" err="1"/>
              <a:t>tapte</a:t>
            </a:r>
            <a:r>
              <a:rPr lang="en-US" sz="1800" b="1" dirty="0"/>
              <a:t> </a:t>
            </a:r>
            <a:r>
              <a:rPr lang="en-US" sz="1800" b="1" dirty="0" err="1"/>
              <a:t>leveår</a:t>
            </a:r>
            <a:r>
              <a:rPr lang="en-US" sz="1800" b="1" dirty="0"/>
              <a:t> </a:t>
            </a:r>
            <a:r>
              <a:rPr lang="en-US" sz="1800" b="1" dirty="0" err="1"/>
              <a:t>fra</a:t>
            </a:r>
            <a:r>
              <a:rPr lang="en-US" sz="1800" b="1" dirty="0"/>
              <a:t> 1990 </a:t>
            </a:r>
            <a:r>
              <a:rPr lang="en-US" sz="1800" b="1" dirty="0" err="1"/>
              <a:t>til</a:t>
            </a:r>
            <a:r>
              <a:rPr lang="en-US" sz="1800" b="1" dirty="0"/>
              <a:t> 2019</a:t>
            </a:r>
            <a:endParaRPr lang="nb-NO" b="1" dirty="0"/>
          </a:p>
        </p:txBody>
      </p:sp>
    </p:spTree>
    <p:extLst>
      <p:ext uri="{BB962C8B-B14F-4D97-AF65-F5344CB8AC3E}">
        <p14:creationId xmlns:p14="http://schemas.microsoft.com/office/powerpoint/2010/main" val="36068597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F6173A91-63DA-A405-876A-84C5C64631D3}"/>
              </a:ext>
            </a:extLst>
          </p:cNvPr>
          <p:cNvPicPr>
            <a:picLocks noChangeAspect="1"/>
          </p:cNvPicPr>
          <p:nvPr/>
        </p:nvPicPr>
        <p:blipFill rotWithShape="1">
          <a:blip r:embed="rId2"/>
          <a:srcRect l="22628" t="30159" r="22367" b="11943"/>
          <a:stretch/>
        </p:blipFill>
        <p:spPr bwMode="auto">
          <a:xfrm>
            <a:off x="252730" y="661851"/>
            <a:ext cx="8332470" cy="5481414"/>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B1FD0E0A-BC74-11B9-7243-1EAB79F3EBC2}"/>
              </a:ext>
            </a:extLst>
          </p:cNvPr>
          <p:cNvSpPr txBox="1"/>
          <p:nvPr/>
        </p:nvSpPr>
        <p:spPr>
          <a:xfrm>
            <a:off x="558800" y="6143265"/>
            <a:ext cx="8332470" cy="523220"/>
          </a:xfrm>
          <a:prstGeom prst="rect">
            <a:avLst/>
          </a:prstGeom>
          <a:noFill/>
        </p:spPr>
        <p:txBody>
          <a:bodyPr wrap="square">
            <a:spAutoFit/>
          </a:bodyPr>
          <a:lstStyle/>
          <a:p>
            <a:r>
              <a:rPr lang="en-US" sz="1400" dirty="0"/>
              <a:t>Baravelli C. (in preparation). The association between educational attainment and premature mortality: A comprehensive burden of disease analysis.</a:t>
            </a:r>
            <a:endParaRPr lang="nb-NO" sz="1400" dirty="0"/>
          </a:p>
        </p:txBody>
      </p:sp>
      <p:sp>
        <p:nvSpPr>
          <p:cNvPr id="4" name="TextBox 3">
            <a:extLst>
              <a:ext uri="{FF2B5EF4-FFF2-40B4-BE49-F238E27FC236}">
                <a16:creationId xmlns:a16="http://schemas.microsoft.com/office/drawing/2014/main" id="{9C7594FC-1DD7-B690-084E-550FA8740EED}"/>
              </a:ext>
            </a:extLst>
          </p:cNvPr>
          <p:cNvSpPr txBox="1"/>
          <p:nvPr/>
        </p:nvSpPr>
        <p:spPr>
          <a:xfrm>
            <a:off x="2599267" y="281034"/>
            <a:ext cx="4572000" cy="369332"/>
          </a:xfrm>
          <a:prstGeom prst="rect">
            <a:avLst/>
          </a:prstGeom>
          <a:noFill/>
        </p:spPr>
        <p:txBody>
          <a:bodyPr wrap="square">
            <a:spAutoFit/>
          </a:bodyPr>
          <a:lstStyle/>
          <a:p>
            <a:r>
              <a:rPr lang="en-US" sz="1800" b="1" dirty="0" err="1"/>
              <a:t>Hvilke</a:t>
            </a:r>
            <a:r>
              <a:rPr lang="en-US" sz="1800" b="1" dirty="0"/>
              <a:t> </a:t>
            </a:r>
            <a:r>
              <a:rPr lang="en-US" sz="1800" b="1" dirty="0" err="1"/>
              <a:t>dødsårsaker</a:t>
            </a:r>
            <a:r>
              <a:rPr lang="en-US" sz="1800" b="1" dirty="0"/>
              <a:t> </a:t>
            </a:r>
            <a:r>
              <a:rPr lang="en-US" sz="1800" b="1" dirty="0" err="1"/>
              <a:t>skaper</a:t>
            </a:r>
            <a:r>
              <a:rPr lang="en-US" sz="1800" b="1" dirty="0"/>
              <a:t> </a:t>
            </a:r>
            <a:r>
              <a:rPr lang="en-US" sz="1800" b="1" dirty="0" err="1"/>
              <a:t>forskjellene</a:t>
            </a:r>
            <a:r>
              <a:rPr lang="en-US" sz="1800" b="1" dirty="0"/>
              <a:t>?</a:t>
            </a:r>
            <a:endParaRPr lang="nb-NO" dirty="0"/>
          </a:p>
        </p:txBody>
      </p:sp>
    </p:spTree>
    <p:extLst>
      <p:ext uri="{BB962C8B-B14F-4D97-AF65-F5344CB8AC3E}">
        <p14:creationId xmlns:p14="http://schemas.microsoft.com/office/powerpoint/2010/main" val="2906015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mputer screen shot of a flag&#10;&#10;AI-generated content may be incorrect.">
            <a:extLst>
              <a:ext uri="{FF2B5EF4-FFF2-40B4-BE49-F238E27FC236}">
                <a16:creationId xmlns:a16="http://schemas.microsoft.com/office/drawing/2014/main" id="{7E03B271-53CE-EA39-4316-526F18CAE445}"/>
              </a:ext>
            </a:extLst>
          </p:cNvPr>
          <p:cNvPicPr>
            <a:picLocks noChangeAspect="1"/>
          </p:cNvPicPr>
          <p:nvPr/>
        </p:nvPicPr>
        <p:blipFill rotWithShape="1">
          <a:blip r:embed="rId2"/>
          <a:srcRect l="33127" t="18083" r="33636" b="10299"/>
          <a:stretch/>
        </p:blipFill>
        <p:spPr bwMode="auto">
          <a:xfrm>
            <a:off x="2217915" y="183317"/>
            <a:ext cx="4708169" cy="63403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9900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4442B3A0-6FD7-6D2F-E6EE-E015BC623323}"/>
              </a:ext>
            </a:extLst>
          </p:cNvPr>
          <p:cNvPicPr>
            <a:picLocks noChangeAspect="1"/>
          </p:cNvPicPr>
          <p:nvPr/>
        </p:nvPicPr>
        <p:blipFill rotWithShape="1">
          <a:blip r:embed="rId2"/>
          <a:srcRect l="21783" t="35096" r="31529" b="48380"/>
          <a:stretch/>
        </p:blipFill>
        <p:spPr bwMode="auto">
          <a:xfrm>
            <a:off x="813727" y="58645"/>
            <a:ext cx="6466639" cy="1430522"/>
          </a:xfrm>
          <a:prstGeom prst="rect">
            <a:avLst/>
          </a:prstGeom>
          <a:ln>
            <a:noFill/>
          </a:ln>
          <a:extLst>
            <a:ext uri="{53640926-AAD7-44D8-BBD7-CCE9431645EC}">
              <a14:shadowObscured xmlns:a14="http://schemas.microsoft.com/office/drawing/2010/main"/>
            </a:ext>
          </a:extLst>
        </p:spPr>
      </p:pic>
      <p:pic>
        <p:nvPicPr>
          <p:cNvPr id="4" name="Picture 3" descr="A screenshot of a computer&#10;&#10;AI-generated content may be incorrect.">
            <a:extLst>
              <a:ext uri="{FF2B5EF4-FFF2-40B4-BE49-F238E27FC236}">
                <a16:creationId xmlns:a16="http://schemas.microsoft.com/office/drawing/2014/main" id="{9DD9502F-8895-69EC-6FCB-176844040491}"/>
              </a:ext>
            </a:extLst>
          </p:cNvPr>
          <p:cNvPicPr>
            <a:picLocks noChangeAspect="1"/>
          </p:cNvPicPr>
          <p:nvPr/>
        </p:nvPicPr>
        <p:blipFill rotWithShape="1">
          <a:blip r:embed="rId3"/>
          <a:srcRect l="13073" t="33150" r="21449" b="18809"/>
          <a:stretch/>
        </p:blipFill>
        <p:spPr bwMode="auto">
          <a:xfrm>
            <a:off x="638173" y="1570739"/>
            <a:ext cx="8105035" cy="3716522"/>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A84C98C0-9FF4-B18B-7EAD-E2F284F15394}"/>
              </a:ext>
            </a:extLst>
          </p:cNvPr>
          <p:cNvSpPr txBox="1"/>
          <p:nvPr/>
        </p:nvSpPr>
        <p:spPr>
          <a:xfrm>
            <a:off x="638173" y="5368833"/>
            <a:ext cx="8084739" cy="1323439"/>
          </a:xfrm>
          <a:prstGeom prst="rect">
            <a:avLst/>
          </a:prstGeom>
          <a:noFill/>
        </p:spPr>
        <p:txBody>
          <a:bodyPr wrap="square">
            <a:spAutoFit/>
          </a:bodyPr>
          <a:lstStyle/>
          <a:p>
            <a:r>
              <a:rPr lang="en-US" sz="1600" i="1" dirty="0"/>
              <a:t>A particularly important component of overall wealth is housing, which has become increasingly unaffordable for young generations without their families’ financial support and stable earnings. Implementing policies aimed at </a:t>
            </a:r>
            <a:r>
              <a:rPr lang="en-US" sz="1600" b="1" i="1" dirty="0"/>
              <a:t>leveling wealth distribution</a:t>
            </a:r>
            <a:r>
              <a:rPr lang="en-US" sz="1600" i="1" dirty="0"/>
              <a:t> in Norway and beyond, among other areas in the </a:t>
            </a:r>
            <a:r>
              <a:rPr lang="en-US" sz="1600" b="1" i="1" dirty="0"/>
              <a:t>housing market</a:t>
            </a:r>
            <a:r>
              <a:rPr lang="en-US" sz="1600" i="1" dirty="0"/>
              <a:t>, is likely to affect the population’s overall health positively.</a:t>
            </a:r>
            <a:endParaRPr lang="nb-NO" sz="1600" i="1" dirty="0"/>
          </a:p>
        </p:txBody>
      </p:sp>
    </p:spTree>
    <p:extLst>
      <p:ext uri="{BB962C8B-B14F-4D97-AF65-F5344CB8AC3E}">
        <p14:creationId xmlns:p14="http://schemas.microsoft.com/office/powerpoint/2010/main" val="923969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67332E04-8986-59D6-AF96-B168735E3D7C}"/>
              </a:ext>
            </a:extLst>
          </p:cNvPr>
          <p:cNvPicPr>
            <a:picLocks noChangeAspect="1"/>
          </p:cNvPicPr>
          <p:nvPr/>
        </p:nvPicPr>
        <p:blipFill rotWithShape="1">
          <a:blip r:embed="rId2"/>
          <a:srcRect l="12630" t="21982" r="22003" b="9591"/>
          <a:stretch/>
        </p:blipFill>
        <p:spPr bwMode="auto">
          <a:xfrm>
            <a:off x="429683" y="442383"/>
            <a:ext cx="8395654" cy="54927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1076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46CE24-1E83-1E49-A769-DD160EEFEE1B}"/>
              </a:ext>
            </a:extLst>
          </p:cNvPr>
          <p:cNvSpPr txBox="1"/>
          <p:nvPr/>
        </p:nvSpPr>
        <p:spPr>
          <a:xfrm>
            <a:off x="416983" y="4911153"/>
            <a:ext cx="8310034" cy="646331"/>
          </a:xfrm>
          <a:prstGeom prst="rect">
            <a:avLst/>
          </a:prstGeom>
          <a:noFill/>
        </p:spPr>
        <p:txBody>
          <a:bodyPr wrap="square">
            <a:spAutoFit/>
          </a:bodyPr>
          <a:lstStyle/>
          <a:p>
            <a:r>
              <a:rPr lang="nb-NO" b="1" dirty="0">
                <a:latin typeface="Calibri" panose="020F0502020204030204" pitchFamily="34" charset="0"/>
                <a:ea typeface="Calibri" panose="020F0502020204030204" pitchFamily="34" charset="0"/>
                <a:cs typeface="Times New Roman" panose="02020603050405020304" pitchFamily="18" charset="0"/>
              </a:rPr>
              <a:t>Økonomisk problem</a:t>
            </a:r>
            <a:r>
              <a:rPr lang="nb-NO" dirty="0">
                <a:latin typeface="Calibri" panose="020F0502020204030204" pitchFamily="34" charset="0"/>
                <a:ea typeface="Calibri" panose="020F0502020204030204" pitchFamily="34" charset="0"/>
                <a:cs typeface="Times New Roman" panose="02020603050405020304" pitchFamily="18" charset="0"/>
              </a:rPr>
              <a:t>: </a:t>
            </a:r>
            <a:r>
              <a:rPr lang="nb-NO" sz="1800" dirty="0">
                <a:effectLst/>
                <a:latin typeface="Calibri" panose="020F0502020204030204" pitchFamily="34" charset="0"/>
                <a:ea typeface="Calibri" panose="020F0502020204030204" pitchFamily="34" charset="0"/>
                <a:cs typeface="Times New Roman" panose="02020603050405020304" pitchFamily="18" charset="0"/>
              </a:rPr>
              <a:t>konsekvenser for sysselsetting, verdiskapning og offentlige utgifter, og dermed for den norske velferdsstatens økonomiske bærekraft.</a:t>
            </a:r>
            <a:endParaRPr lang="nb-NO" dirty="0"/>
          </a:p>
        </p:txBody>
      </p:sp>
      <p:sp>
        <p:nvSpPr>
          <p:cNvPr id="5" name="TextBox 4">
            <a:extLst>
              <a:ext uri="{FF2B5EF4-FFF2-40B4-BE49-F238E27FC236}">
                <a16:creationId xmlns:a16="http://schemas.microsoft.com/office/drawing/2014/main" id="{FADEAF1D-B050-CC7E-58EC-E3F501E2EB3A}"/>
              </a:ext>
            </a:extLst>
          </p:cNvPr>
          <p:cNvSpPr txBox="1"/>
          <p:nvPr/>
        </p:nvSpPr>
        <p:spPr>
          <a:xfrm>
            <a:off x="416983" y="1270455"/>
            <a:ext cx="8627532" cy="2860463"/>
          </a:xfrm>
          <a:prstGeom prst="rect">
            <a:avLst/>
          </a:prstGeom>
          <a:noFill/>
        </p:spPr>
        <p:txBody>
          <a:bodyPr wrap="square">
            <a:spAutoFit/>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I Dahl-rapporten pekes det på at sosial ulikhet i helse er et: </a:t>
            </a:r>
          </a:p>
          <a:p>
            <a:pPr>
              <a:lnSpc>
                <a:spcPct val="107000"/>
              </a:lnSpc>
              <a:spcAft>
                <a:spcPts val="800"/>
              </a:spcAft>
            </a:pPr>
            <a:r>
              <a:rPr lang="nb-NO" b="1" dirty="0">
                <a:latin typeface="Calibri" panose="020F0502020204030204" pitchFamily="34" charset="0"/>
                <a:ea typeface="Calibri" panose="020F0502020204030204" pitchFamily="34" charset="0"/>
                <a:cs typeface="Arial" panose="020B0604020202020204" pitchFamily="34" charset="0"/>
              </a:rPr>
              <a:t>R</a:t>
            </a:r>
            <a:r>
              <a:rPr lang="nb-NO" sz="1800" b="1" dirty="0">
                <a:effectLst/>
                <a:latin typeface="Calibri" panose="020F0502020204030204" pitchFamily="34" charset="0"/>
                <a:ea typeface="Calibri" panose="020F0502020204030204" pitchFamily="34" charset="0"/>
                <a:cs typeface="Arial" panose="020B0604020202020204" pitchFamily="34" charset="0"/>
              </a:rPr>
              <a:t>ettferdighetsproblem</a:t>
            </a:r>
            <a:r>
              <a:rPr lang="nb-NO" dirty="0">
                <a:latin typeface="Calibri" panose="020F0502020204030204" pitchFamily="34" charset="0"/>
                <a:ea typeface="Calibri" panose="020F0502020204030204" pitchFamily="34" charset="0"/>
                <a:cs typeface="Arial" panose="020B0604020202020204" pitchFamily="34" charset="0"/>
              </a:rPr>
              <a:t>:</a:t>
            </a:r>
            <a:r>
              <a:rPr lang="nb-NO" sz="1800" dirty="0">
                <a:effectLst/>
                <a:latin typeface="Calibri" panose="020F0502020204030204" pitchFamily="34" charset="0"/>
                <a:ea typeface="Calibri" panose="020F0502020204030204" pitchFamily="34" charset="0"/>
                <a:cs typeface="Arial" panose="020B0604020202020204" pitchFamily="34" charset="0"/>
              </a:rPr>
              <a:t> fordi mennesker i lavere sosiale lag frarøves livssjanser og frihet (</a:t>
            </a:r>
            <a:r>
              <a:rPr lang="nb-NO" sz="1800" dirty="0">
                <a:solidFill>
                  <a:srgbClr val="222222"/>
                </a:solidFill>
                <a:effectLst/>
                <a:latin typeface="Calibri" panose="020F0502020204030204" pitchFamily="34" charset="0"/>
                <a:ea typeface="Calibri" panose="020F0502020204030204" pitchFamily="34" charset="0"/>
                <a:cs typeface="Arial" panose="020B0604020202020204" pitchFamily="34" charset="0"/>
              </a:rPr>
              <a:t>verdispørsmål). </a:t>
            </a:r>
          </a:p>
          <a:p>
            <a:pPr>
              <a:lnSpc>
                <a:spcPct val="107000"/>
              </a:lnSpc>
              <a:spcAft>
                <a:spcPts val="800"/>
              </a:spcAft>
            </a:pPr>
            <a:r>
              <a:rPr lang="nb-NO" b="1" dirty="0">
                <a:latin typeface="Calibri" panose="020F0502020204030204" pitchFamily="34" charset="0"/>
                <a:ea typeface="Calibri" panose="020F0502020204030204" pitchFamily="34" charset="0"/>
                <a:cs typeface="Times New Roman" panose="02020603050405020304" pitchFamily="18" charset="0"/>
              </a:rPr>
              <a:t>F</a:t>
            </a:r>
            <a:r>
              <a:rPr lang="nb-NO" sz="1800" b="1" dirty="0">
                <a:effectLst/>
                <a:latin typeface="Calibri" panose="020F0502020204030204" pitchFamily="34" charset="0"/>
                <a:ea typeface="Calibri" panose="020F0502020204030204" pitchFamily="34" charset="0"/>
                <a:cs typeface="Times New Roman" panose="02020603050405020304" pitchFamily="18" charset="0"/>
              </a:rPr>
              <a:t>olkehelseproblem</a:t>
            </a:r>
            <a:r>
              <a:rPr lang="nb-NO" dirty="0">
                <a:latin typeface="Calibri" panose="020F0502020204030204" pitchFamily="34" charset="0"/>
                <a:ea typeface="Calibri" panose="020F0502020204030204" pitchFamily="34" charset="0"/>
                <a:cs typeface="Times New Roman" panose="02020603050405020304" pitchFamily="18" charset="0"/>
              </a:rPr>
              <a:t>:</a:t>
            </a:r>
            <a:r>
              <a:rPr lang="nb-NO" sz="1800" dirty="0">
                <a:effectLst/>
                <a:latin typeface="Calibri" panose="020F0502020204030204" pitchFamily="34" charset="0"/>
                <a:ea typeface="Calibri" panose="020F0502020204030204" pitchFamily="34" charset="0"/>
                <a:cs typeface="Times New Roman" panose="02020603050405020304" pitchFamily="18" charset="0"/>
              </a:rPr>
              <a:t> fordi befolkningens totale helsepotensial ikke fullt ut utnyttes.</a:t>
            </a:r>
          </a:p>
          <a:p>
            <a:pPr>
              <a:lnSpc>
                <a:spcPct val="107000"/>
              </a:lnSpc>
              <a:spcAft>
                <a:spcPts val="800"/>
              </a:spcAft>
            </a:pPr>
            <a:r>
              <a:rPr lang="nb-NO" sz="1800" b="1" dirty="0">
                <a:effectLst/>
                <a:latin typeface="Calibri" panose="020F0502020204030204" pitchFamily="34" charset="0"/>
                <a:ea typeface="Calibri" panose="020F0502020204030204" pitchFamily="34" charset="0"/>
                <a:cs typeface="Arial" panose="020B0604020202020204" pitchFamily="34" charset="0"/>
              </a:rPr>
              <a:t>Levekårsproblem</a:t>
            </a:r>
            <a:r>
              <a:rPr lang="nb-NO" sz="1800" dirty="0">
                <a:effectLst/>
                <a:latin typeface="Calibri" panose="020F0502020204030204" pitchFamily="34" charset="0"/>
                <a:ea typeface="Calibri" panose="020F0502020204030204" pitchFamily="34" charset="0"/>
                <a:cs typeface="Arial" panose="020B0604020202020204" pitchFamily="34" charset="0"/>
              </a:rPr>
              <a:t>: dårlig helse forhindrer et aktivt, skapende, produktivt og sosialt deltakende liv</a:t>
            </a:r>
            <a:r>
              <a:rPr lang="nb-NO" dirty="0">
                <a:latin typeface="Calibri" panose="020F0502020204030204" pitchFamily="34" charset="0"/>
                <a:ea typeface="Calibri" panose="020F0502020204030204" pitchFamily="34" charset="0"/>
                <a:cs typeface="Arial" panose="020B0604020202020204" pitchFamily="34" charset="0"/>
              </a:rPr>
              <a: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b="1" dirty="0">
                <a:latin typeface="Calibri" panose="020F0502020204030204" pitchFamily="34" charset="0"/>
                <a:ea typeface="Calibri" panose="020F0502020204030204" pitchFamily="34" charset="0"/>
                <a:cs typeface="Times New Roman" panose="02020603050405020304" pitchFamily="18" charset="0"/>
              </a:rPr>
              <a:t>V</a:t>
            </a:r>
            <a:r>
              <a:rPr lang="nb-NO" sz="1800" b="1" dirty="0">
                <a:effectLst/>
                <a:latin typeface="Calibri" panose="020F0502020204030204" pitchFamily="34" charset="0"/>
                <a:ea typeface="Calibri" panose="020F0502020204030204" pitchFamily="34" charset="0"/>
                <a:cs typeface="Times New Roman" panose="02020603050405020304" pitchFamily="18" charset="0"/>
              </a:rPr>
              <a:t>elferds- og livskvalitetsproblem</a:t>
            </a:r>
            <a:r>
              <a:rPr lang="nb-NO" dirty="0">
                <a:latin typeface="Calibri" panose="020F0502020204030204" pitchFamily="34" charset="0"/>
                <a:ea typeface="Calibri" panose="020F0502020204030204" pitchFamily="34" charset="0"/>
                <a:cs typeface="Times New Roman" panose="02020603050405020304" pitchFamily="18" charset="0"/>
              </a:rPr>
              <a:t>: </a:t>
            </a:r>
            <a:r>
              <a:rPr lang="nb-NO" sz="1800" dirty="0">
                <a:effectLst/>
                <a:latin typeface="Calibri" panose="020F0502020204030204" pitchFamily="34" charset="0"/>
                <a:ea typeface="Calibri" panose="020F0502020204030204" pitchFamily="34" charset="0"/>
                <a:cs typeface="Times New Roman" panose="02020603050405020304" pitchFamily="18" charset="0"/>
              </a:rPr>
              <a:t>personer med helseproblemer har langt dårligere forutsetninger for trivsel og livskvalitet.</a:t>
            </a:r>
          </a:p>
        </p:txBody>
      </p:sp>
      <p:sp>
        <p:nvSpPr>
          <p:cNvPr id="6" name="TextBox 5">
            <a:extLst>
              <a:ext uri="{FF2B5EF4-FFF2-40B4-BE49-F238E27FC236}">
                <a16:creationId xmlns:a16="http://schemas.microsoft.com/office/drawing/2014/main" id="{19439697-DBF2-D114-7688-AE5CC045FBF1}"/>
              </a:ext>
            </a:extLst>
          </p:cNvPr>
          <p:cNvSpPr txBox="1"/>
          <p:nvPr/>
        </p:nvSpPr>
        <p:spPr>
          <a:xfrm>
            <a:off x="1574800" y="422915"/>
            <a:ext cx="5691470" cy="523220"/>
          </a:xfrm>
          <a:prstGeom prst="rect">
            <a:avLst/>
          </a:prstGeom>
          <a:noFill/>
        </p:spPr>
        <p:txBody>
          <a:bodyPr wrap="square">
            <a:spAutoFit/>
          </a:bodyPr>
          <a:lstStyle/>
          <a:p>
            <a:r>
              <a:rPr lang="nb-NO" sz="2800" b="1" i="1" dirty="0">
                <a:solidFill>
                  <a:srgbClr val="333333"/>
                </a:solidFill>
                <a:latin typeface="PublicoText"/>
              </a:rPr>
              <a:t>Er sosial ulikhet i helse et problem?</a:t>
            </a:r>
            <a:endParaRPr lang="nb-NO" sz="2800" b="1" dirty="0"/>
          </a:p>
        </p:txBody>
      </p:sp>
      <p:sp>
        <p:nvSpPr>
          <p:cNvPr id="8" name="TextBox 7">
            <a:extLst>
              <a:ext uri="{FF2B5EF4-FFF2-40B4-BE49-F238E27FC236}">
                <a16:creationId xmlns:a16="http://schemas.microsoft.com/office/drawing/2014/main" id="{806C06A8-26BF-79F4-B2A9-7A486CA02D77}"/>
              </a:ext>
            </a:extLst>
          </p:cNvPr>
          <p:cNvSpPr txBox="1"/>
          <p:nvPr/>
        </p:nvSpPr>
        <p:spPr>
          <a:xfrm>
            <a:off x="812800" y="6262910"/>
            <a:ext cx="7518400" cy="369332"/>
          </a:xfrm>
          <a:prstGeom prst="rect">
            <a:avLst/>
          </a:prstGeom>
          <a:noFill/>
        </p:spPr>
        <p:txBody>
          <a:bodyPr wrap="square">
            <a:spAutoFit/>
          </a:bodyPr>
          <a:lstStyle/>
          <a:p>
            <a:r>
              <a:rPr lang="nb-NO" dirty="0">
                <a:hlinkClick r:id="rId2"/>
              </a:rPr>
              <a:t>ODA Open Digital Archive: Sosial ulikhet i helse: en norsk kunnskapsoversikt</a:t>
            </a:r>
            <a:endParaRPr lang="nb-NO" dirty="0"/>
          </a:p>
        </p:txBody>
      </p:sp>
    </p:spTree>
    <p:extLst>
      <p:ext uri="{BB962C8B-B14F-4D97-AF65-F5344CB8AC3E}">
        <p14:creationId xmlns:p14="http://schemas.microsoft.com/office/powerpoint/2010/main" val="1407006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srcRect l="29581" t="11818" r="30313" b="5259"/>
          <a:stretch/>
        </p:blipFill>
        <p:spPr bwMode="auto">
          <a:xfrm>
            <a:off x="205462" y="3192589"/>
            <a:ext cx="2216006" cy="2492899"/>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2529417" y="3052899"/>
            <a:ext cx="2019300" cy="2616101"/>
          </a:xfrm>
          <a:prstGeom prst="rect">
            <a:avLst/>
          </a:prstGeom>
        </p:spPr>
        <p:txBody>
          <a:bodyPr wrap="square">
            <a:spAutoFit/>
          </a:bodyPr>
          <a:lstStyle/>
          <a:p>
            <a:endParaRPr lang="nb-NO" sz="2000" i="1" dirty="0"/>
          </a:p>
          <a:p>
            <a:r>
              <a:rPr lang="nb-NO" sz="1600" i="1" dirty="0"/>
              <a:t>Å stimulere til økonomisk vekst vil være et </a:t>
            </a:r>
          </a:p>
          <a:p>
            <a:r>
              <a:rPr lang="nb-NO" sz="1600" i="1" dirty="0"/>
              <a:t>ineffektivt virkemiddel for å redusere fattigdom hvis vi ikke samtidig klarer å </a:t>
            </a:r>
          </a:p>
          <a:p>
            <a:r>
              <a:rPr lang="nb-NO" sz="1600" i="1" dirty="0"/>
              <a:t>redusere sosial og økonomisk ulikhet.</a:t>
            </a:r>
            <a:endParaRPr lang="nb-NO" sz="1350" dirty="0"/>
          </a:p>
        </p:txBody>
      </p:sp>
      <p:pic>
        <p:nvPicPr>
          <p:cNvPr id="5" name="Picture 4" descr="A screenshot of a computer&#10;&#10;AI-generated content may be incorrect.">
            <a:extLst>
              <a:ext uri="{FF2B5EF4-FFF2-40B4-BE49-F238E27FC236}">
                <a16:creationId xmlns:a16="http://schemas.microsoft.com/office/drawing/2014/main" id="{A491C37F-7E6B-6186-92D0-CA32F7EFE51C}"/>
              </a:ext>
            </a:extLst>
          </p:cNvPr>
          <p:cNvPicPr>
            <a:picLocks noChangeAspect="1"/>
          </p:cNvPicPr>
          <p:nvPr/>
        </p:nvPicPr>
        <p:blipFill rotWithShape="1">
          <a:blip r:embed="rId4"/>
          <a:srcRect l="22602" t="24109" r="25549" b="12073"/>
          <a:stretch/>
        </p:blipFill>
        <p:spPr bwMode="auto">
          <a:xfrm>
            <a:off x="205461" y="300620"/>
            <a:ext cx="3035011" cy="2334624"/>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1CF1E6FE-8E75-EE1D-2529-70F77546DD92}"/>
              </a:ext>
            </a:extLst>
          </p:cNvPr>
          <p:cNvSpPr txBox="1"/>
          <p:nvPr/>
        </p:nvSpPr>
        <p:spPr>
          <a:xfrm>
            <a:off x="3431155" y="921912"/>
            <a:ext cx="5364173" cy="1323439"/>
          </a:xfrm>
          <a:prstGeom prst="rect">
            <a:avLst/>
          </a:prstGeom>
          <a:noFill/>
        </p:spPr>
        <p:txBody>
          <a:bodyPr wrap="square">
            <a:spAutoFit/>
          </a:bodyPr>
          <a:lstStyle/>
          <a:p>
            <a:r>
              <a:rPr lang="nb-NO" sz="1600" b="0" i="1" dirty="0">
                <a:solidFill>
                  <a:srgbClr val="333333"/>
                </a:solidFill>
                <a:effectLst/>
                <a:latin typeface="PublicoText"/>
              </a:rPr>
              <a:t>….  helseinvesteringer bidrar også til økt global velstand. Når barn er friske, kan de gå på skole. </a:t>
            </a:r>
          </a:p>
          <a:p>
            <a:endParaRPr lang="nb-NO" sz="1600" i="1" dirty="0">
              <a:solidFill>
                <a:srgbClr val="333333"/>
              </a:solidFill>
              <a:latin typeface="PublicoText"/>
            </a:endParaRPr>
          </a:p>
          <a:p>
            <a:r>
              <a:rPr lang="nb-NO" sz="1600" b="0" i="1" dirty="0">
                <a:solidFill>
                  <a:srgbClr val="333333"/>
                </a:solidFill>
                <a:effectLst/>
                <a:latin typeface="PublicoText"/>
              </a:rPr>
              <a:t>Når voksne er friske, kan de gå på jobb. Og når samfunn er friskere, vokser og blomstrer økonomien</a:t>
            </a:r>
            <a:endParaRPr lang="nb-NO" sz="1600" i="1" dirty="0"/>
          </a:p>
        </p:txBody>
      </p:sp>
      <p:pic>
        <p:nvPicPr>
          <p:cNvPr id="7" name="Picture 6" descr="A screenshot of a computer&#10;&#10;AI-generated content may be incorrect.">
            <a:extLst>
              <a:ext uri="{FF2B5EF4-FFF2-40B4-BE49-F238E27FC236}">
                <a16:creationId xmlns:a16="http://schemas.microsoft.com/office/drawing/2014/main" id="{B3DD07C7-474E-A363-CE1D-17C1E387800A}"/>
              </a:ext>
            </a:extLst>
          </p:cNvPr>
          <p:cNvPicPr>
            <a:picLocks noChangeAspect="1"/>
          </p:cNvPicPr>
          <p:nvPr/>
        </p:nvPicPr>
        <p:blipFill rotWithShape="1">
          <a:blip r:embed="rId5"/>
          <a:srcRect l="31847" t="20310" r="32902" b="6988"/>
          <a:stretch/>
        </p:blipFill>
        <p:spPr bwMode="auto">
          <a:xfrm>
            <a:off x="4656667" y="3129490"/>
            <a:ext cx="2019300" cy="2602865"/>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AE04DF19-9640-E40B-E3D2-D9534EB93951}"/>
              </a:ext>
            </a:extLst>
          </p:cNvPr>
          <p:cNvSpPr txBox="1"/>
          <p:nvPr/>
        </p:nvSpPr>
        <p:spPr>
          <a:xfrm>
            <a:off x="6876804" y="3130944"/>
            <a:ext cx="1727200" cy="2554545"/>
          </a:xfrm>
          <a:prstGeom prst="rect">
            <a:avLst/>
          </a:prstGeom>
          <a:noFill/>
        </p:spPr>
        <p:txBody>
          <a:bodyPr wrap="square">
            <a:spAutoFit/>
          </a:bodyPr>
          <a:lstStyle/>
          <a:p>
            <a:r>
              <a:rPr lang="nb-NO" sz="1600" dirty="0"/>
              <a:t>Økonomisk ulikhet kan være skadelig for nasjonal vekst, fordi økonomisk ulikhet skaper sosial uro, svekker tilliten mellom mennesker, samt forverrer økonomiske kriser</a:t>
            </a:r>
          </a:p>
        </p:txBody>
      </p:sp>
      <p:sp>
        <p:nvSpPr>
          <p:cNvPr id="10" name="TextBox 9">
            <a:extLst>
              <a:ext uri="{FF2B5EF4-FFF2-40B4-BE49-F238E27FC236}">
                <a16:creationId xmlns:a16="http://schemas.microsoft.com/office/drawing/2014/main" id="{C8C97F11-2D6C-0C33-172B-0F3A51E880E5}"/>
              </a:ext>
            </a:extLst>
          </p:cNvPr>
          <p:cNvSpPr txBox="1"/>
          <p:nvPr/>
        </p:nvSpPr>
        <p:spPr>
          <a:xfrm>
            <a:off x="2176240" y="6041679"/>
            <a:ext cx="4572000" cy="369332"/>
          </a:xfrm>
          <a:prstGeom prst="rect">
            <a:avLst/>
          </a:prstGeom>
          <a:noFill/>
        </p:spPr>
        <p:txBody>
          <a:bodyPr wrap="square">
            <a:spAutoFit/>
          </a:bodyPr>
          <a:lstStyle/>
          <a:p>
            <a:r>
              <a:rPr lang="nb-NO" dirty="0">
                <a:hlinkClick r:id="rId6"/>
              </a:rPr>
              <a:t>For mye ulikhet er dårlig økonomi | Norad.no</a:t>
            </a:r>
            <a:endParaRPr lang="nb-NO" dirty="0"/>
          </a:p>
        </p:txBody>
      </p:sp>
      <p:sp>
        <p:nvSpPr>
          <p:cNvPr id="12" name="TextBox 11">
            <a:extLst>
              <a:ext uri="{FF2B5EF4-FFF2-40B4-BE49-F238E27FC236}">
                <a16:creationId xmlns:a16="http://schemas.microsoft.com/office/drawing/2014/main" id="{F68BCF0E-DC1D-D1A8-7F26-57AC68DB6DF7}"/>
              </a:ext>
            </a:extLst>
          </p:cNvPr>
          <p:cNvSpPr txBox="1"/>
          <p:nvPr/>
        </p:nvSpPr>
        <p:spPr>
          <a:xfrm>
            <a:off x="4159004" y="225758"/>
            <a:ext cx="4572000" cy="369332"/>
          </a:xfrm>
          <a:prstGeom prst="rect">
            <a:avLst/>
          </a:prstGeom>
          <a:noFill/>
        </p:spPr>
        <p:txBody>
          <a:bodyPr wrap="square">
            <a:spAutoFit/>
          </a:bodyPr>
          <a:lstStyle/>
          <a:p>
            <a:r>
              <a:rPr lang="nb-NO" b="1" i="1" dirty="0">
                <a:solidFill>
                  <a:srgbClr val="333333"/>
                </a:solidFill>
                <a:latin typeface="PublicoText"/>
              </a:rPr>
              <a:t>Er sosial ulikhet i helse et problem (forts.)?</a:t>
            </a:r>
            <a:endParaRPr lang="nb-NO" b="1" dirty="0"/>
          </a:p>
        </p:txBody>
      </p:sp>
    </p:spTree>
    <p:extLst>
      <p:ext uri="{BB962C8B-B14F-4D97-AF65-F5344CB8AC3E}">
        <p14:creationId xmlns:p14="http://schemas.microsoft.com/office/powerpoint/2010/main" val="692012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A6743E-B387-1810-4B80-59359C989FCF}"/>
              </a:ext>
            </a:extLst>
          </p:cNvPr>
          <p:cNvSpPr txBox="1"/>
          <p:nvPr/>
        </p:nvSpPr>
        <p:spPr>
          <a:xfrm>
            <a:off x="503766" y="5321084"/>
            <a:ext cx="8136467" cy="14773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Arial" panose="020B0604020202020204" pitchFamily="34" charset="0"/>
              <a:buChar char="•"/>
            </a:pPr>
            <a:r>
              <a:rPr lang="nb-NO" dirty="0">
                <a:latin typeface="Calibri" panose="020F0502020204030204" pitchFamily="34" charset="0"/>
                <a:ea typeface="Calibri" panose="020F0502020204030204" pitchFamily="34" charset="0"/>
                <a:cs typeface="Times New Roman" panose="02020603050405020304" pitchFamily="18" charset="0"/>
              </a:rPr>
              <a:t>S</a:t>
            </a:r>
            <a:r>
              <a:rPr lang="nb-NO" sz="1800" dirty="0">
                <a:effectLst/>
                <a:latin typeface="Calibri" panose="020F0502020204030204" pitchFamily="34" charset="0"/>
                <a:ea typeface="Calibri" panose="020F0502020204030204" pitchFamily="34" charset="0"/>
                <a:cs typeface="Times New Roman" panose="02020603050405020304" pitchFamily="18" charset="0"/>
              </a:rPr>
              <a:t>osiale helseulikheter </a:t>
            </a:r>
            <a:r>
              <a:rPr lang="nb-NO" sz="1800" dirty="0">
                <a:effectLst/>
                <a:latin typeface="Calibri" panose="020F0502020204030204" pitchFamily="34" charset="0"/>
                <a:ea typeface="Calibri" panose="020F0502020204030204" pitchFamily="34" charset="0"/>
              </a:rPr>
              <a:t>er vår </a:t>
            </a:r>
            <a:r>
              <a:rPr lang="nb-NO" b="1" dirty="0">
                <a:latin typeface="Calibri" panose="020F0502020204030204" pitchFamily="34" charset="0"/>
                <a:ea typeface="Calibri" panose="020F0502020204030204" pitchFamily="34" charset="0"/>
              </a:rPr>
              <a:t>største folkehelseutfordring </a:t>
            </a:r>
            <a:r>
              <a:rPr lang="nb-NO" sz="1800" dirty="0">
                <a:effectLst/>
                <a:latin typeface="Calibri" panose="020F0502020204030204" pitchFamily="34" charset="0"/>
                <a:ea typeface="Calibri" panose="020F0502020204030204" pitchFamily="34" charset="0"/>
              </a:rPr>
              <a:t>fordi de </a:t>
            </a:r>
            <a:r>
              <a:rPr lang="nb-NO" sz="1800" dirty="0">
                <a:effectLst/>
                <a:latin typeface="Calibri" panose="020F0502020204030204" pitchFamily="34" charset="0"/>
                <a:ea typeface="Calibri" panose="020F0502020204030204" pitchFamily="34" charset="0"/>
                <a:cs typeface="Times New Roman" panose="02020603050405020304" pitchFamily="18" charset="0"/>
              </a:rPr>
              <a:t>omfatter alle helsetilstander som er mulige å forebygge. </a:t>
            </a:r>
          </a:p>
          <a:p>
            <a:pPr marL="285750" indent="-285750">
              <a:buFont typeface="Arial" panose="020B0604020202020204" pitchFamily="34" charset="0"/>
              <a:buChar char="•"/>
            </a:pPr>
            <a:endParaRPr lang="nb-NO" u="sng"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Jo mer forebyggbart et utfall er, jo større rolle spiller sosioøkonomiske forhold inn, og jo mer effektivt vil intervensjoner på dette området være.</a:t>
            </a:r>
          </a:p>
        </p:txBody>
      </p:sp>
      <p:pic>
        <p:nvPicPr>
          <p:cNvPr id="4" name="Picture 3" descr="A person standing in front of a screen&#10;&#10;AI-generated content may be incorrect.">
            <a:extLst>
              <a:ext uri="{FF2B5EF4-FFF2-40B4-BE49-F238E27FC236}">
                <a16:creationId xmlns:a16="http://schemas.microsoft.com/office/drawing/2014/main" id="{CFC16056-2FCB-0928-1213-61DCAD3D3838}"/>
              </a:ext>
            </a:extLst>
          </p:cNvPr>
          <p:cNvPicPr>
            <a:picLocks noChangeAspect="1"/>
          </p:cNvPicPr>
          <p:nvPr/>
        </p:nvPicPr>
        <p:blipFill rotWithShape="1">
          <a:blip r:embed="rId2"/>
          <a:srcRect l="15123" t="22420" r="16337" b="7415"/>
          <a:stretch/>
        </p:blipFill>
        <p:spPr bwMode="auto">
          <a:xfrm>
            <a:off x="722206" y="195055"/>
            <a:ext cx="7699587" cy="49255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409834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5251" y="218928"/>
            <a:ext cx="3964749" cy="570596"/>
          </a:xfrm>
        </p:spPr>
        <p:txBody>
          <a:bodyPr>
            <a:normAutofit/>
          </a:bodyPr>
          <a:lstStyle/>
          <a:p>
            <a:r>
              <a:rPr lang="nb-NO" sz="2847" b="0" dirty="0"/>
              <a:t>Tiltak: hovedgrepene</a:t>
            </a:r>
          </a:p>
        </p:txBody>
      </p:sp>
      <p:sp>
        <p:nvSpPr>
          <p:cNvPr id="3" name="Content Placeholder 2"/>
          <p:cNvSpPr>
            <a:spLocks noGrp="1"/>
          </p:cNvSpPr>
          <p:nvPr>
            <p:ph idx="1"/>
          </p:nvPr>
        </p:nvSpPr>
        <p:spPr>
          <a:xfrm>
            <a:off x="401198" y="984780"/>
            <a:ext cx="8341604" cy="3098617"/>
          </a:xfrm>
        </p:spPr>
        <p:txBody>
          <a:bodyPr>
            <a:normAutofit/>
          </a:bodyPr>
          <a:lstStyle/>
          <a:p>
            <a:pPr marL="0" indent="0">
              <a:buNone/>
            </a:pPr>
            <a:r>
              <a:rPr lang="nb-NO" u="sng" dirty="0"/>
              <a:t>Problemdefinisjon</a:t>
            </a:r>
            <a:r>
              <a:rPr lang="nb-NO" dirty="0"/>
              <a:t>				</a:t>
            </a:r>
            <a:r>
              <a:rPr lang="nb-NO" u="sng" dirty="0"/>
              <a:t>Politikkrespons</a:t>
            </a:r>
            <a:r>
              <a:rPr lang="nb-NO" dirty="0"/>
              <a:t>	</a:t>
            </a:r>
          </a:p>
          <a:p>
            <a:pPr marL="0" indent="0">
              <a:buNone/>
            </a:pPr>
            <a:endParaRPr lang="nb-NO" sz="1800" dirty="0"/>
          </a:p>
          <a:p>
            <a:pPr marL="0" indent="0">
              <a:buNone/>
            </a:pPr>
            <a:r>
              <a:rPr lang="nb-NO" sz="1800" dirty="0"/>
              <a:t>Helsens sosiale determinanter 	- &gt;  		Bakenforliggende strukturelle årsaker</a:t>
            </a:r>
          </a:p>
          <a:p>
            <a:pPr marL="0" indent="0">
              <a:buNone/>
            </a:pPr>
            <a:r>
              <a:rPr lang="nb-NO" sz="1800" dirty="0"/>
              <a:t>Mange årsaksfaktorer			- &gt;  		Tverrsektoriell mobilisering </a:t>
            </a:r>
          </a:p>
          <a:p>
            <a:pPr marL="0" indent="0">
              <a:buNone/>
            </a:pPr>
            <a:r>
              <a:rPr lang="nb-NO" sz="1800" dirty="0"/>
              <a:t>Fokus på barn og unge 		- &gt;		Tidlig innsats			</a:t>
            </a:r>
          </a:p>
          <a:p>
            <a:pPr marL="0" indent="0">
              <a:buNone/>
            </a:pPr>
            <a:r>
              <a:rPr lang="nb-NO" sz="1800" dirty="0"/>
              <a:t>Gradientfenomenet			- &gt;  		Befolkningsrettede tiltak</a:t>
            </a:r>
          </a:p>
          <a:p>
            <a:pPr marL="0" indent="0">
              <a:buNone/>
            </a:pPr>
            <a:endParaRPr lang="nb-NO" dirty="0"/>
          </a:p>
        </p:txBody>
      </p:sp>
      <p:pic>
        <p:nvPicPr>
          <p:cNvPr id="4" name="Picture 3">
            <a:extLst>
              <a:ext uri="{FF2B5EF4-FFF2-40B4-BE49-F238E27FC236}">
                <a16:creationId xmlns:a16="http://schemas.microsoft.com/office/drawing/2014/main" id="{3C7944B8-816E-41E4-86F6-512CE92FEA36}"/>
              </a:ext>
            </a:extLst>
          </p:cNvPr>
          <p:cNvPicPr>
            <a:picLocks noChangeAspect="1"/>
          </p:cNvPicPr>
          <p:nvPr/>
        </p:nvPicPr>
        <p:blipFill rotWithShape="1">
          <a:blip r:embed="rId2"/>
          <a:srcRect l="31841" t="14030" r="31873" b="6166"/>
          <a:stretch/>
        </p:blipFill>
        <p:spPr>
          <a:xfrm>
            <a:off x="5906576" y="3770879"/>
            <a:ext cx="2094424" cy="2650093"/>
          </a:xfrm>
          <a:prstGeom prst="rect">
            <a:avLst/>
          </a:prstGeom>
        </p:spPr>
      </p:pic>
      <p:pic>
        <p:nvPicPr>
          <p:cNvPr id="5" name="Picture 4"/>
          <p:cNvPicPr/>
          <p:nvPr/>
        </p:nvPicPr>
        <p:blipFill rotWithShape="1">
          <a:blip r:embed="rId3"/>
          <a:srcRect l="24330" t="30018" r="20098" b="20110"/>
          <a:stretch/>
        </p:blipFill>
        <p:spPr bwMode="auto">
          <a:xfrm>
            <a:off x="689855" y="3770879"/>
            <a:ext cx="4767089" cy="2637767"/>
          </a:xfrm>
          <a:prstGeom prst="rect">
            <a:avLst/>
          </a:prstGeom>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FDFFEE69-CEC3-3D5B-9984-CF804066CDBF}"/>
              </a:ext>
            </a:extLst>
          </p:cNvPr>
          <p:cNvSpPr/>
          <p:nvPr/>
        </p:nvSpPr>
        <p:spPr>
          <a:xfrm>
            <a:off x="401198" y="2489200"/>
            <a:ext cx="2680669" cy="28786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55265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9F58FEF1-5F10-203A-D578-35989CAB9E7B}"/>
              </a:ext>
            </a:extLst>
          </p:cNvPr>
          <p:cNvPicPr>
            <a:picLocks noChangeAspect="1"/>
          </p:cNvPicPr>
          <p:nvPr/>
        </p:nvPicPr>
        <p:blipFill rotWithShape="1">
          <a:blip r:embed="rId2"/>
          <a:srcRect l="21805" t="22868" r="32043" b="58511"/>
          <a:stretch/>
        </p:blipFill>
        <p:spPr bwMode="auto">
          <a:xfrm>
            <a:off x="3410791" y="2247223"/>
            <a:ext cx="5524539" cy="1393002"/>
          </a:xfrm>
          <a:prstGeom prst="rect">
            <a:avLst/>
          </a:prstGeom>
          <a:ln>
            <a:noFill/>
          </a:ln>
          <a:extLst>
            <a:ext uri="{53640926-AAD7-44D8-BBD7-CCE9431645EC}">
              <a14:shadowObscured xmlns:a14="http://schemas.microsoft.com/office/drawing/2010/main"/>
            </a:ext>
          </a:extLst>
        </p:spPr>
      </p:pic>
      <p:pic>
        <p:nvPicPr>
          <p:cNvPr id="5" name="Picture 4" descr="A computer screen shot of a flag&#10;&#10;AI-generated content may be incorrect.">
            <a:extLst>
              <a:ext uri="{FF2B5EF4-FFF2-40B4-BE49-F238E27FC236}">
                <a16:creationId xmlns:a16="http://schemas.microsoft.com/office/drawing/2014/main" id="{2DA89D72-C837-BA58-78E5-6B4A722C9C2D}"/>
              </a:ext>
            </a:extLst>
          </p:cNvPr>
          <p:cNvPicPr>
            <a:picLocks noChangeAspect="1"/>
          </p:cNvPicPr>
          <p:nvPr/>
        </p:nvPicPr>
        <p:blipFill rotWithShape="1">
          <a:blip r:embed="rId3"/>
          <a:srcRect l="33127" t="18083" r="33636" b="10299"/>
          <a:stretch/>
        </p:blipFill>
        <p:spPr bwMode="auto">
          <a:xfrm>
            <a:off x="261764" y="318783"/>
            <a:ext cx="2659002" cy="3580789"/>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5DBD0192-2592-249B-71DB-48FB0AF70A0F}"/>
              </a:ext>
            </a:extLst>
          </p:cNvPr>
          <p:cNvSpPr txBox="1"/>
          <p:nvPr/>
        </p:nvSpPr>
        <p:spPr>
          <a:xfrm>
            <a:off x="3962402" y="1485510"/>
            <a:ext cx="4572000" cy="430887"/>
          </a:xfrm>
          <a:prstGeom prst="rect">
            <a:avLst/>
          </a:prstGeom>
          <a:noFill/>
        </p:spPr>
        <p:txBody>
          <a:bodyPr wrap="square">
            <a:spAutoFit/>
          </a:bodyPr>
          <a:lstStyle/>
          <a:p>
            <a:r>
              <a:rPr lang="en-US" sz="1100" i="1" dirty="0"/>
              <a:t>“While Norway’s global leadership in aid is commendable, </a:t>
            </a:r>
            <a:r>
              <a:rPr lang="en-US" sz="1100" i="1" dirty="0">
                <a:highlight>
                  <a:srgbClr val="FFFF00"/>
                </a:highlight>
              </a:rPr>
              <a:t>the growing internal divide demands urgent attention</a:t>
            </a:r>
            <a:r>
              <a:rPr lang="en-US" sz="1100" i="1" dirty="0"/>
              <a:t>”.</a:t>
            </a:r>
            <a:endParaRPr lang="nb-NO" sz="1100" i="1" dirty="0"/>
          </a:p>
        </p:txBody>
      </p:sp>
      <p:sp>
        <p:nvSpPr>
          <p:cNvPr id="11" name="TextBox 10">
            <a:extLst>
              <a:ext uri="{FF2B5EF4-FFF2-40B4-BE49-F238E27FC236}">
                <a16:creationId xmlns:a16="http://schemas.microsoft.com/office/drawing/2014/main" id="{1BBD2567-C5AE-D55E-76AF-A39BCBD156F2}"/>
              </a:ext>
            </a:extLst>
          </p:cNvPr>
          <p:cNvSpPr txBox="1"/>
          <p:nvPr/>
        </p:nvSpPr>
        <p:spPr>
          <a:xfrm>
            <a:off x="3410792" y="3899572"/>
            <a:ext cx="5327898" cy="600164"/>
          </a:xfrm>
          <a:prstGeom prst="rect">
            <a:avLst/>
          </a:prstGeom>
          <a:noFill/>
        </p:spPr>
        <p:txBody>
          <a:bodyPr wrap="square">
            <a:spAutoFit/>
          </a:bodyPr>
          <a:lstStyle/>
          <a:p>
            <a:r>
              <a:rPr lang="en-US" sz="1100" i="1" dirty="0"/>
              <a:t>“Enhanced child benefits and investments in </a:t>
            </a:r>
            <a:r>
              <a:rPr lang="en-US" sz="1100" i="1" dirty="0">
                <a:highlight>
                  <a:srgbClr val="FFFF00"/>
                </a:highlight>
              </a:rPr>
              <a:t>cross-national research infrastructures </a:t>
            </a:r>
            <a:r>
              <a:rPr lang="en-US" sz="1100" i="1" dirty="0"/>
              <a:t>are crucial to break the cycle of disadvantage, promote health equity, and secure a brighter future for children across socioeconomic divides”.</a:t>
            </a:r>
            <a:endParaRPr lang="nb-NO" sz="1100" i="1" dirty="0"/>
          </a:p>
        </p:txBody>
      </p:sp>
      <p:pic>
        <p:nvPicPr>
          <p:cNvPr id="12" name="Picture 11" descr="A screenshot of a computer&#10;&#10;AI-generated content may be incorrect.">
            <a:extLst>
              <a:ext uri="{FF2B5EF4-FFF2-40B4-BE49-F238E27FC236}">
                <a16:creationId xmlns:a16="http://schemas.microsoft.com/office/drawing/2014/main" id="{F081C80B-176A-23DC-6181-FEE957F55EFB}"/>
              </a:ext>
            </a:extLst>
          </p:cNvPr>
          <p:cNvPicPr>
            <a:picLocks noChangeAspect="1"/>
          </p:cNvPicPr>
          <p:nvPr/>
        </p:nvPicPr>
        <p:blipFill rotWithShape="1">
          <a:blip r:embed="rId4"/>
          <a:srcRect l="19306" t="33263" r="22639" b="50885"/>
          <a:stretch/>
        </p:blipFill>
        <p:spPr bwMode="auto">
          <a:xfrm>
            <a:off x="2995925" y="200519"/>
            <a:ext cx="6010384" cy="1025644"/>
          </a:xfrm>
          <a:prstGeom prst="rect">
            <a:avLst/>
          </a:prstGeom>
          <a:ln>
            <a:noFill/>
          </a:ln>
          <a:extLst>
            <a:ext uri="{53640926-AAD7-44D8-BBD7-CCE9431645EC}">
              <a14:shadowObscured xmlns:a14="http://schemas.microsoft.com/office/drawing/2010/main"/>
            </a:ext>
          </a:extLst>
        </p:spPr>
      </p:pic>
      <p:pic>
        <p:nvPicPr>
          <p:cNvPr id="13" name="Picture 12" descr="A screenshot of a computer&#10;&#10;AI-generated content may be incorrect.">
            <a:extLst>
              <a:ext uri="{FF2B5EF4-FFF2-40B4-BE49-F238E27FC236}">
                <a16:creationId xmlns:a16="http://schemas.microsoft.com/office/drawing/2014/main" id="{059BDCB0-7B4B-13CB-1621-78B18E619747}"/>
              </a:ext>
            </a:extLst>
          </p:cNvPr>
          <p:cNvPicPr>
            <a:picLocks noChangeAspect="1"/>
          </p:cNvPicPr>
          <p:nvPr/>
        </p:nvPicPr>
        <p:blipFill rotWithShape="1">
          <a:blip r:embed="rId5"/>
          <a:srcRect l="22712" t="24285" r="8819" b="15087"/>
          <a:stretch/>
        </p:blipFill>
        <p:spPr bwMode="auto">
          <a:xfrm>
            <a:off x="4572000" y="4856019"/>
            <a:ext cx="2853501" cy="15791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1539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application, table&#10;&#10;Description automatically generated">
            <a:extLst>
              <a:ext uri="{FF2B5EF4-FFF2-40B4-BE49-F238E27FC236}">
                <a16:creationId xmlns:a16="http://schemas.microsoft.com/office/drawing/2014/main" id="{1ED1F34D-3B93-EEE7-2BC5-47AC807113FE}"/>
              </a:ext>
            </a:extLst>
          </p:cNvPr>
          <p:cNvPicPr>
            <a:picLocks noChangeAspect="1"/>
          </p:cNvPicPr>
          <p:nvPr/>
        </p:nvPicPr>
        <p:blipFill rotWithShape="1">
          <a:blip r:embed="rId2"/>
          <a:srcRect l="25038" t="10636" r="28983" b="13532"/>
          <a:stretch/>
        </p:blipFill>
        <p:spPr bwMode="auto">
          <a:xfrm>
            <a:off x="187642" y="1317784"/>
            <a:ext cx="4316849" cy="4004787"/>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057C52BC-B161-AFDD-3362-FCFEE35F2F50}"/>
              </a:ext>
            </a:extLst>
          </p:cNvPr>
          <p:cNvSpPr txBox="1"/>
          <p:nvPr/>
        </p:nvSpPr>
        <p:spPr>
          <a:xfrm>
            <a:off x="187643" y="5322571"/>
            <a:ext cx="8817769" cy="577081"/>
          </a:xfrm>
          <a:prstGeom prst="rect">
            <a:avLst/>
          </a:prstGeom>
          <a:noFill/>
        </p:spPr>
        <p:txBody>
          <a:bodyPr wrap="square">
            <a:spAutoFit/>
          </a:bodyPr>
          <a:lstStyle/>
          <a:p>
            <a:r>
              <a:rPr lang="en-US" sz="1050" dirty="0" err="1">
                <a:solidFill>
                  <a:schemeClr val="bg1">
                    <a:lumMod val="50000"/>
                  </a:schemeClr>
                </a:solidFill>
              </a:rPr>
              <a:t>Kilde</a:t>
            </a:r>
            <a:r>
              <a:rPr lang="en-US" sz="1050" dirty="0">
                <a:solidFill>
                  <a:schemeClr val="bg1">
                    <a:lumMod val="50000"/>
                  </a:schemeClr>
                </a:solidFill>
              </a:rPr>
              <a:t>: </a:t>
            </a:r>
          </a:p>
          <a:p>
            <a:r>
              <a:rPr lang="nb-NO" sz="1050" dirty="0" err="1">
                <a:solidFill>
                  <a:schemeClr val="bg1">
                    <a:lumMod val="50000"/>
                  </a:schemeClr>
                </a:solidFill>
                <a:latin typeface="Roboto" panose="02000000000000000000" pitchFamily="2" charset="0"/>
              </a:rPr>
              <a:t>Racine</a:t>
            </a:r>
            <a:r>
              <a:rPr lang="nb-NO" sz="1050" dirty="0">
                <a:solidFill>
                  <a:schemeClr val="bg1">
                    <a:lumMod val="50000"/>
                  </a:schemeClr>
                </a:solidFill>
                <a:latin typeface="Roboto" panose="02000000000000000000" pitchFamily="2" charset="0"/>
              </a:rPr>
              <a:t> N et al. Global </a:t>
            </a:r>
            <a:r>
              <a:rPr lang="nb-NO" sz="1050" dirty="0" err="1">
                <a:solidFill>
                  <a:schemeClr val="bg1">
                    <a:lumMod val="50000"/>
                  </a:schemeClr>
                </a:solidFill>
                <a:latin typeface="Roboto" panose="02000000000000000000" pitchFamily="2" charset="0"/>
              </a:rPr>
              <a:t>Prevalence</a:t>
            </a:r>
            <a:r>
              <a:rPr lang="nb-NO" sz="1050" dirty="0">
                <a:solidFill>
                  <a:schemeClr val="bg1">
                    <a:lumMod val="50000"/>
                  </a:schemeClr>
                </a:solidFill>
                <a:latin typeface="Roboto" panose="02000000000000000000" pitchFamily="2" charset="0"/>
              </a:rPr>
              <a:t> of Depressive and </a:t>
            </a:r>
            <a:r>
              <a:rPr lang="nb-NO" sz="1050" dirty="0" err="1">
                <a:solidFill>
                  <a:schemeClr val="bg1">
                    <a:lumMod val="50000"/>
                  </a:schemeClr>
                </a:solidFill>
                <a:latin typeface="Roboto" panose="02000000000000000000" pitchFamily="2" charset="0"/>
              </a:rPr>
              <a:t>Anxiety</a:t>
            </a:r>
            <a:r>
              <a:rPr lang="nb-NO" sz="1050" dirty="0">
                <a:solidFill>
                  <a:schemeClr val="bg1">
                    <a:lumMod val="50000"/>
                  </a:schemeClr>
                </a:solidFill>
                <a:latin typeface="Roboto" panose="02000000000000000000" pitchFamily="2" charset="0"/>
              </a:rPr>
              <a:t> Symptoms in </a:t>
            </a:r>
            <a:r>
              <a:rPr lang="nb-NO" sz="1050" dirty="0" err="1">
                <a:solidFill>
                  <a:schemeClr val="bg1">
                    <a:lumMod val="50000"/>
                  </a:schemeClr>
                </a:solidFill>
                <a:latin typeface="Roboto" panose="02000000000000000000" pitchFamily="2" charset="0"/>
              </a:rPr>
              <a:t>Children</a:t>
            </a:r>
            <a:r>
              <a:rPr lang="nb-NO" sz="1050" dirty="0">
                <a:solidFill>
                  <a:schemeClr val="bg1">
                    <a:lumMod val="50000"/>
                  </a:schemeClr>
                </a:solidFill>
                <a:latin typeface="Roboto" panose="02000000000000000000" pitchFamily="2" charset="0"/>
              </a:rPr>
              <a:t> and </a:t>
            </a:r>
            <a:r>
              <a:rPr lang="nb-NO" sz="1050" dirty="0" err="1">
                <a:solidFill>
                  <a:schemeClr val="bg1">
                    <a:lumMod val="50000"/>
                  </a:schemeClr>
                </a:solidFill>
                <a:latin typeface="Roboto" panose="02000000000000000000" pitchFamily="2" charset="0"/>
              </a:rPr>
              <a:t>Adolescents</a:t>
            </a:r>
            <a:r>
              <a:rPr lang="nb-NO" sz="1050" dirty="0">
                <a:solidFill>
                  <a:schemeClr val="bg1">
                    <a:lumMod val="50000"/>
                  </a:schemeClr>
                </a:solidFill>
                <a:latin typeface="Roboto" panose="02000000000000000000" pitchFamily="2" charset="0"/>
              </a:rPr>
              <a:t> During COVID-19: A Meta-</a:t>
            </a:r>
            <a:r>
              <a:rPr lang="nb-NO" sz="1050" dirty="0" err="1">
                <a:solidFill>
                  <a:schemeClr val="bg1">
                    <a:lumMod val="50000"/>
                  </a:schemeClr>
                </a:solidFill>
                <a:latin typeface="Roboto" panose="02000000000000000000" pitchFamily="2" charset="0"/>
              </a:rPr>
              <a:t>analysis</a:t>
            </a:r>
            <a:r>
              <a:rPr lang="nb-NO" sz="1050" dirty="0">
                <a:solidFill>
                  <a:schemeClr val="bg1">
                    <a:lumMod val="50000"/>
                  </a:schemeClr>
                </a:solidFill>
                <a:latin typeface="Roboto" panose="02000000000000000000" pitchFamily="2" charset="0"/>
              </a:rPr>
              <a:t>. JAMA </a:t>
            </a:r>
            <a:r>
              <a:rPr lang="nb-NO" sz="1050" dirty="0" err="1">
                <a:solidFill>
                  <a:schemeClr val="bg1">
                    <a:lumMod val="50000"/>
                  </a:schemeClr>
                </a:solidFill>
                <a:latin typeface="Roboto" panose="02000000000000000000" pitchFamily="2" charset="0"/>
              </a:rPr>
              <a:t>Pediatr</a:t>
            </a:r>
            <a:r>
              <a:rPr lang="nb-NO" sz="1050" dirty="0">
                <a:solidFill>
                  <a:schemeClr val="bg1">
                    <a:lumMod val="50000"/>
                  </a:schemeClr>
                </a:solidFill>
                <a:latin typeface="Roboto" panose="02000000000000000000" pitchFamily="2" charset="0"/>
              </a:rPr>
              <a:t>. 2021 Nov 1;175(11):1142-1150. </a:t>
            </a:r>
            <a:r>
              <a:rPr lang="nb-NO" sz="1050" dirty="0" err="1">
                <a:solidFill>
                  <a:schemeClr val="bg1">
                    <a:lumMod val="50000"/>
                  </a:schemeClr>
                </a:solidFill>
                <a:latin typeface="Roboto" panose="02000000000000000000" pitchFamily="2" charset="0"/>
              </a:rPr>
              <a:t>doi</a:t>
            </a:r>
            <a:r>
              <a:rPr lang="nb-NO" sz="1050" dirty="0">
                <a:solidFill>
                  <a:schemeClr val="bg1">
                    <a:lumMod val="50000"/>
                  </a:schemeClr>
                </a:solidFill>
                <a:latin typeface="Roboto" panose="02000000000000000000" pitchFamily="2" charset="0"/>
              </a:rPr>
              <a:t>: 10.1001/jamapediatrics.2021.2482. PMID: 34369987; PMCID: PMC8353576.</a:t>
            </a:r>
            <a:endParaRPr lang="nb-NO" sz="1050" dirty="0">
              <a:solidFill>
                <a:schemeClr val="bg1">
                  <a:lumMod val="50000"/>
                </a:schemeClr>
              </a:solidFill>
            </a:endParaRPr>
          </a:p>
        </p:txBody>
      </p:sp>
      <p:pic>
        <p:nvPicPr>
          <p:cNvPr id="5" name="Picture 4" descr="Graphical user interface, application, Word&#10;&#10;Description automatically generated">
            <a:extLst>
              <a:ext uri="{FF2B5EF4-FFF2-40B4-BE49-F238E27FC236}">
                <a16:creationId xmlns:a16="http://schemas.microsoft.com/office/drawing/2014/main" id="{BD40FF71-7AD7-4BC5-40F5-9D6DCA826338}"/>
              </a:ext>
            </a:extLst>
          </p:cNvPr>
          <p:cNvPicPr>
            <a:picLocks noChangeAspect="1"/>
          </p:cNvPicPr>
          <p:nvPr/>
        </p:nvPicPr>
        <p:blipFill rotWithShape="1">
          <a:blip r:embed="rId3"/>
          <a:srcRect l="28141" t="19303" r="38843" b="33425"/>
          <a:stretch/>
        </p:blipFill>
        <p:spPr bwMode="auto">
          <a:xfrm>
            <a:off x="4639511" y="1413986"/>
            <a:ext cx="4455363" cy="3588544"/>
          </a:xfrm>
          <a:prstGeom prst="rect">
            <a:avLst/>
          </a:prstGeom>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ACA790C6-8AA4-0F28-8492-F11DEB60D1B1}"/>
              </a:ext>
            </a:extLst>
          </p:cNvPr>
          <p:cNvSpPr/>
          <p:nvPr/>
        </p:nvSpPr>
        <p:spPr>
          <a:xfrm>
            <a:off x="4639511" y="3943351"/>
            <a:ext cx="2604252" cy="1643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9" name="TextBox 8">
            <a:extLst>
              <a:ext uri="{FF2B5EF4-FFF2-40B4-BE49-F238E27FC236}">
                <a16:creationId xmlns:a16="http://schemas.microsoft.com/office/drawing/2014/main" id="{DEB097BF-CF84-166B-3C33-7728A80D1C18}"/>
              </a:ext>
            </a:extLst>
          </p:cNvPr>
          <p:cNvSpPr txBox="1"/>
          <p:nvPr/>
        </p:nvSpPr>
        <p:spPr>
          <a:xfrm>
            <a:off x="862848" y="328881"/>
            <a:ext cx="7553325" cy="415498"/>
          </a:xfrm>
          <a:prstGeom prst="rect">
            <a:avLst/>
          </a:prstGeom>
          <a:noFill/>
        </p:spPr>
        <p:txBody>
          <a:bodyPr wrap="square">
            <a:spAutoFit/>
          </a:bodyPr>
          <a:lstStyle/>
          <a:p>
            <a:r>
              <a:rPr lang="en-US" sz="2100" b="1" dirty="0"/>
              <a:t>Den </a:t>
            </a:r>
            <a:r>
              <a:rPr lang="en-US" sz="2100" b="1" dirty="0" err="1"/>
              <a:t>mentale</a:t>
            </a:r>
            <a:r>
              <a:rPr lang="en-US" sz="2100" b="1" dirty="0"/>
              <a:t> </a:t>
            </a:r>
            <a:r>
              <a:rPr lang="en-US" sz="2100" b="1" dirty="0" err="1"/>
              <a:t>helsen</a:t>
            </a:r>
            <a:r>
              <a:rPr lang="en-US" sz="2100" b="1" dirty="0"/>
              <a:t> </a:t>
            </a:r>
            <a:r>
              <a:rPr lang="en-US" sz="2100" b="1" dirty="0" err="1"/>
              <a:t>forverret</a:t>
            </a:r>
            <a:r>
              <a:rPr lang="en-US" sz="2100" b="1" dirty="0"/>
              <a:t> seg under </a:t>
            </a:r>
            <a:r>
              <a:rPr lang="en-US" sz="2100" b="1" dirty="0" err="1"/>
              <a:t>pandemien</a:t>
            </a:r>
            <a:r>
              <a:rPr lang="en-US" sz="2100" b="1" dirty="0"/>
              <a:t> </a:t>
            </a:r>
            <a:r>
              <a:rPr lang="en-US" sz="2100" b="1" dirty="0" err="1"/>
              <a:t>blant</a:t>
            </a:r>
            <a:r>
              <a:rPr lang="en-US" sz="2100" b="1" dirty="0"/>
              <a:t> </a:t>
            </a:r>
            <a:r>
              <a:rPr lang="en-US" sz="2100" b="1" dirty="0" err="1"/>
              <a:t>ungdom</a:t>
            </a:r>
            <a:endParaRPr lang="nb-NO" sz="2100" dirty="0"/>
          </a:p>
        </p:txBody>
      </p:sp>
    </p:spTree>
    <p:extLst>
      <p:ext uri="{BB962C8B-B14F-4D97-AF65-F5344CB8AC3E}">
        <p14:creationId xmlns:p14="http://schemas.microsoft.com/office/powerpoint/2010/main" val="169677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5754D-020C-65ED-AD09-09EAA6FACA10}"/>
              </a:ext>
            </a:extLst>
          </p:cNvPr>
          <p:cNvPicPr>
            <a:picLocks noChangeAspect="1"/>
          </p:cNvPicPr>
          <p:nvPr/>
        </p:nvPicPr>
        <p:blipFill rotWithShape="1">
          <a:blip r:embed="rId3"/>
          <a:srcRect l="34500" t="26857" r="10964" b="32381"/>
          <a:stretch/>
        </p:blipFill>
        <p:spPr>
          <a:xfrm>
            <a:off x="216312" y="1349667"/>
            <a:ext cx="8927688" cy="3753488"/>
          </a:xfrm>
          <a:prstGeom prst="rect">
            <a:avLst/>
          </a:prstGeom>
        </p:spPr>
      </p:pic>
    </p:spTree>
    <p:extLst>
      <p:ext uri="{BB962C8B-B14F-4D97-AF65-F5344CB8AC3E}">
        <p14:creationId xmlns:p14="http://schemas.microsoft.com/office/powerpoint/2010/main" val="1667038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application&#10;&#10;Description automatically generated">
            <a:extLst>
              <a:ext uri="{FF2B5EF4-FFF2-40B4-BE49-F238E27FC236}">
                <a16:creationId xmlns:a16="http://schemas.microsoft.com/office/drawing/2014/main" id="{0CBE1927-F549-8751-77BE-B439B64DFD20}"/>
              </a:ext>
            </a:extLst>
          </p:cNvPr>
          <p:cNvPicPr>
            <a:picLocks noChangeAspect="1"/>
          </p:cNvPicPr>
          <p:nvPr/>
        </p:nvPicPr>
        <p:blipFill rotWithShape="1">
          <a:blip r:embed="rId2"/>
          <a:srcRect l="37890" t="38013" r="11478" b="17372"/>
          <a:stretch/>
        </p:blipFill>
        <p:spPr bwMode="auto">
          <a:xfrm>
            <a:off x="505437" y="1167086"/>
            <a:ext cx="8368618" cy="4147866"/>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5A7042F9-AB9A-6F74-DF7D-C0B0B70C05B7}"/>
              </a:ext>
            </a:extLst>
          </p:cNvPr>
          <p:cNvSpPr txBox="1"/>
          <p:nvPr/>
        </p:nvSpPr>
        <p:spPr>
          <a:xfrm>
            <a:off x="262665" y="5427272"/>
            <a:ext cx="8368618" cy="623248"/>
          </a:xfrm>
          <a:prstGeom prst="rect">
            <a:avLst/>
          </a:prstGeom>
          <a:noFill/>
        </p:spPr>
        <p:txBody>
          <a:bodyPr wrap="square">
            <a:spAutoFit/>
          </a:bodyPr>
          <a:lstStyle/>
          <a:p>
            <a:r>
              <a:rPr lang="en-US" sz="1050" dirty="0">
                <a:solidFill>
                  <a:schemeClr val="bg1">
                    <a:lumMod val="50000"/>
                  </a:schemeClr>
                </a:solidFill>
              </a:rPr>
              <a:t>Evensen, et al. (2021). Impact of the COVID-19 pandemic on mental healthcare consultations among children and adolescents in Norway: a nationwide registry study. European Child and Adolescent Psychiatry. 2022, </a:t>
            </a:r>
            <a:r>
              <a:rPr lang="en-US" sz="1050" u="sng" dirty="0">
                <a:solidFill>
                  <a:schemeClr val="bg1">
                    <a:lumMod val="50000"/>
                  </a:schemeClr>
                </a:solidFill>
                <a:hlinkClick r:id="rId3">
                  <a:extLst>
                    <a:ext uri="{A12FA001-AC4F-418D-AE19-62706E023703}">
                      <ahyp:hlinkClr xmlns:ahyp="http://schemas.microsoft.com/office/drawing/2018/hyperlinkcolor" val="tx"/>
                    </a:ext>
                  </a:extLst>
                </a:hlinkClick>
              </a:rPr>
              <a:t>DOI: https://doi.org/10.1007/s00787-022-02046-y</a:t>
            </a:r>
            <a:endParaRPr lang="en-US" sz="1050" dirty="0">
              <a:solidFill>
                <a:schemeClr val="bg1">
                  <a:lumMod val="50000"/>
                </a:schemeClr>
              </a:solidFill>
            </a:endParaRPr>
          </a:p>
          <a:p>
            <a:endParaRPr lang="nb-NO" sz="1350" dirty="0"/>
          </a:p>
        </p:txBody>
      </p:sp>
    </p:spTree>
    <p:extLst>
      <p:ext uri="{BB962C8B-B14F-4D97-AF65-F5344CB8AC3E}">
        <p14:creationId xmlns:p14="http://schemas.microsoft.com/office/powerpoint/2010/main" val="7042085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application&#10;&#10;Description automatically generated">
            <a:extLst>
              <a:ext uri="{FF2B5EF4-FFF2-40B4-BE49-F238E27FC236}">
                <a16:creationId xmlns:a16="http://schemas.microsoft.com/office/drawing/2014/main" id="{7134A649-3663-7ECB-379C-A2A56D0C9064}"/>
              </a:ext>
            </a:extLst>
          </p:cNvPr>
          <p:cNvPicPr>
            <a:picLocks noChangeAspect="1"/>
          </p:cNvPicPr>
          <p:nvPr/>
        </p:nvPicPr>
        <p:blipFill rotWithShape="1">
          <a:blip r:embed="rId2"/>
          <a:srcRect l="38001" t="27575" r="14912" b="28107"/>
          <a:stretch/>
        </p:blipFill>
        <p:spPr bwMode="auto">
          <a:xfrm>
            <a:off x="611029" y="1286487"/>
            <a:ext cx="7960926" cy="4214608"/>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5FAB8FFB-DC6F-178E-A469-9D7E4AE46D90}"/>
              </a:ext>
            </a:extLst>
          </p:cNvPr>
          <p:cNvSpPr txBox="1"/>
          <p:nvPr/>
        </p:nvSpPr>
        <p:spPr>
          <a:xfrm>
            <a:off x="262665" y="5427272"/>
            <a:ext cx="8368618" cy="623248"/>
          </a:xfrm>
          <a:prstGeom prst="rect">
            <a:avLst/>
          </a:prstGeom>
          <a:noFill/>
        </p:spPr>
        <p:txBody>
          <a:bodyPr wrap="square">
            <a:spAutoFit/>
          </a:bodyPr>
          <a:lstStyle/>
          <a:p>
            <a:r>
              <a:rPr lang="en-US" sz="1050" dirty="0">
                <a:solidFill>
                  <a:schemeClr val="bg1">
                    <a:lumMod val="50000"/>
                  </a:schemeClr>
                </a:solidFill>
              </a:rPr>
              <a:t>Evensen, et al. (2021). Impact of the COVID-19 pandemic on mental healthcare consultations among children and adolescents in Norway: a nationwide registry study. European Child and Adolescent Psychiatry. 2022, </a:t>
            </a:r>
            <a:r>
              <a:rPr lang="en-US" sz="1050" u="sng" dirty="0">
                <a:solidFill>
                  <a:schemeClr val="bg1">
                    <a:lumMod val="50000"/>
                  </a:schemeClr>
                </a:solidFill>
                <a:hlinkClick r:id="rId3">
                  <a:extLst>
                    <a:ext uri="{A12FA001-AC4F-418D-AE19-62706E023703}">
                      <ahyp:hlinkClr xmlns:ahyp="http://schemas.microsoft.com/office/drawing/2018/hyperlinkcolor" val="tx"/>
                    </a:ext>
                  </a:extLst>
                </a:hlinkClick>
              </a:rPr>
              <a:t>DOI: https://doi.org/10.1007/s00787-022-02046-y</a:t>
            </a:r>
            <a:endParaRPr lang="en-US" sz="1050" dirty="0">
              <a:solidFill>
                <a:schemeClr val="bg1">
                  <a:lumMod val="50000"/>
                </a:schemeClr>
              </a:solidFill>
            </a:endParaRPr>
          </a:p>
          <a:p>
            <a:endParaRPr lang="nb-NO" sz="1350" dirty="0"/>
          </a:p>
        </p:txBody>
      </p:sp>
    </p:spTree>
    <p:extLst>
      <p:ext uri="{BB962C8B-B14F-4D97-AF65-F5344CB8AC3E}">
        <p14:creationId xmlns:p14="http://schemas.microsoft.com/office/powerpoint/2010/main" val="2659401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29EA93-3E3B-01FD-1406-48B5EA57721D}"/>
              </a:ext>
            </a:extLst>
          </p:cNvPr>
          <p:cNvSpPr>
            <a:spLocks noGrp="1"/>
          </p:cNvSpPr>
          <p:nvPr>
            <p:ph type="title"/>
          </p:nvPr>
        </p:nvSpPr>
        <p:spPr>
          <a:xfrm>
            <a:off x="1058333" y="508290"/>
            <a:ext cx="8085667" cy="798844"/>
          </a:xfrm>
        </p:spPr>
        <p:txBody>
          <a:bodyPr>
            <a:normAutofit/>
          </a:bodyPr>
          <a:lstStyle/>
          <a:p>
            <a:r>
              <a:rPr lang="de-DE" sz="2000" dirty="0" err="1">
                <a:solidFill>
                  <a:srgbClr val="21456F"/>
                </a:solidFill>
              </a:rPr>
              <a:t>Umøtte</a:t>
            </a:r>
            <a:r>
              <a:rPr lang="de-DE" sz="2000" dirty="0">
                <a:solidFill>
                  <a:srgbClr val="21456F"/>
                </a:solidFill>
              </a:rPr>
              <a:t> </a:t>
            </a:r>
            <a:r>
              <a:rPr lang="de-DE" sz="2000" dirty="0" err="1">
                <a:solidFill>
                  <a:srgbClr val="21456F"/>
                </a:solidFill>
              </a:rPr>
              <a:t>helsebehov</a:t>
            </a:r>
            <a:r>
              <a:rPr lang="de-DE" sz="2000" dirty="0">
                <a:solidFill>
                  <a:srgbClr val="21456F"/>
                </a:solidFill>
              </a:rPr>
              <a:t> (&lt;35 </a:t>
            </a:r>
            <a:r>
              <a:rPr lang="de-DE" sz="2000" dirty="0" err="1">
                <a:solidFill>
                  <a:srgbClr val="21456F"/>
                </a:solidFill>
              </a:rPr>
              <a:t>år</a:t>
            </a:r>
            <a:r>
              <a:rPr lang="de-DE" sz="2000" dirty="0">
                <a:solidFill>
                  <a:srgbClr val="21456F"/>
                </a:solidFill>
              </a:rPr>
              <a:t> og &gt;35 </a:t>
            </a:r>
            <a:r>
              <a:rPr lang="de-DE" sz="2000" dirty="0" err="1">
                <a:solidFill>
                  <a:srgbClr val="21456F"/>
                </a:solidFill>
              </a:rPr>
              <a:t>år</a:t>
            </a:r>
            <a:r>
              <a:rPr lang="de-DE" sz="2000" dirty="0">
                <a:solidFill>
                  <a:srgbClr val="21456F"/>
                </a:solidFill>
              </a:rPr>
              <a:t>)</a:t>
            </a:r>
            <a:endParaRPr lang="nb-NO" sz="2000" dirty="0">
              <a:solidFill>
                <a:srgbClr val="21456F"/>
              </a:solidFill>
            </a:endParaRPr>
          </a:p>
        </p:txBody>
      </p:sp>
      <p:sp>
        <p:nvSpPr>
          <p:cNvPr id="4" name="Foliennummernplatzhalter 3">
            <a:extLst>
              <a:ext uri="{FF2B5EF4-FFF2-40B4-BE49-F238E27FC236}">
                <a16:creationId xmlns:a16="http://schemas.microsoft.com/office/drawing/2014/main" id="{B99EEA43-9A5B-2461-D9EB-35478389D8D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78836F-9C50-43C1-B3CF-FC0A0AB84DAF}" type="slidenum">
              <a:rPr lang="nb-NO" smtClean="0"/>
              <a:pPr/>
              <a:t>36</a:t>
            </a:fld>
            <a:endParaRPr lang="nb-NO"/>
          </a:p>
        </p:txBody>
      </p:sp>
      <p:sp>
        <p:nvSpPr>
          <p:cNvPr id="6" name="Textfeld 5">
            <a:extLst>
              <a:ext uri="{FF2B5EF4-FFF2-40B4-BE49-F238E27FC236}">
                <a16:creationId xmlns:a16="http://schemas.microsoft.com/office/drawing/2014/main" id="{31D9CA6A-CEF5-644C-70EB-15F922CCC1C4}"/>
              </a:ext>
            </a:extLst>
          </p:cNvPr>
          <p:cNvSpPr txBox="1"/>
          <p:nvPr/>
        </p:nvSpPr>
        <p:spPr>
          <a:xfrm>
            <a:off x="143302" y="5565227"/>
            <a:ext cx="8198272" cy="584775"/>
          </a:xfrm>
          <a:prstGeom prst="rect">
            <a:avLst/>
          </a:prstGeom>
          <a:noFill/>
        </p:spPr>
        <p:txBody>
          <a:bodyPr wrap="square" rtlCol="0">
            <a:spAutoFit/>
          </a:bodyPr>
          <a:lstStyle/>
          <a:p>
            <a:r>
              <a:rPr lang="en-US" sz="1600" kern="100" dirty="0">
                <a:latin typeface="Arial" panose="020B0604020202020204" pitchFamily="34" charset="0"/>
                <a:ea typeface="Times New Roman" panose="02020603050405020304" pitchFamily="18" charset="0"/>
                <a:cs typeface="Arial" panose="020B0604020202020204" pitchFamily="34" charset="0"/>
              </a:rPr>
              <a:t>Figure: Weighted prevalence of unmet healthcare need by age; </a:t>
            </a:r>
            <a:r>
              <a:rPr lang="en-GB" sz="1600" kern="100" dirty="0">
                <a:latin typeface="Arial" panose="020B0604020202020204" pitchFamily="34" charset="0"/>
                <a:ea typeface="Calibri" panose="020F0502020204030204" pitchFamily="34" charset="0"/>
                <a:cs typeface="Arial" panose="020B0604020202020204" pitchFamily="34" charset="0"/>
              </a:rPr>
              <a:t>Source: European Social Survey Round 11, 2023/24</a:t>
            </a:r>
            <a:endParaRPr lang="nb-NO" sz="1600" kern="100" dirty="0">
              <a:latin typeface="Arial" panose="020B0604020202020204" pitchFamily="34" charset="0"/>
              <a:ea typeface="Aptos" panose="020B0004020202020204" pitchFamily="34" charset="0"/>
              <a:cs typeface="Arial" panose="020B0604020202020204" pitchFamily="34" charset="0"/>
            </a:endParaRPr>
          </a:p>
        </p:txBody>
      </p:sp>
      <p:graphicFrame>
        <p:nvGraphicFramePr>
          <p:cNvPr id="7" name="Diagramm 6">
            <a:extLst>
              <a:ext uri="{FF2B5EF4-FFF2-40B4-BE49-F238E27FC236}">
                <a16:creationId xmlns:a16="http://schemas.microsoft.com/office/drawing/2014/main" id="{A39B209B-8183-9DCA-6A79-DDD7663773A2}"/>
              </a:ext>
            </a:extLst>
          </p:cNvPr>
          <p:cNvGraphicFramePr>
            <a:graphicFrameLocks/>
          </p:cNvGraphicFramePr>
          <p:nvPr/>
        </p:nvGraphicFramePr>
        <p:xfrm>
          <a:off x="143302" y="2125266"/>
          <a:ext cx="8731154" cy="3439961"/>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FFEF793D-4775-6766-DD0F-AA895C9D1C74}"/>
              </a:ext>
            </a:extLst>
          </p:cNvPr>
          <p:cNvSpPr/>
          <p:nvPr/>
        </p:nvSpPr>
        <p:spPr>
          <a:xfrm>
            <a:off x="5477933" y="2473647"/>
            <a:ext cx="304800" cy="9144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55472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5719397A-B4A9-C039-762D-C0FC1F44D833}"/>
              </a:ext>
            </a:extLst>
          </p:cNvPr>
          <p:cNvPicPr>
            <a:picLocks noChangeAspect="1"/>
          </p:cNvPicPr>
          <p:nvPr/>
        </p:nvPicPr>
        <p:blipFill rotWithShape="1">
          <a:blip r:embed="rId2"/>
          <a:srcRect l="18393" t="20879" r="29593" b="35789"/>
          <a:stretch/>
        </p:blipFill>
        <p:spPr bwMode="auto">
          <a:xfrm>
            <a:off x="362329" y="1089025"/>
            <a:ext cx="8419341" cy="39452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cxnSp>
        <p:nvCxnSpPr>
          <p:cNvPr id="5" name="Straight Connector 4">
            <a:extLst>
              <a:ext uri="{FF2B5EF4-FFF2-40B4-BE49-F238E27FC236}">
                <a16:creationId xmlns:a16="http://schemas.microsoft.com/office/drawing/2014/main" id="{C1294E5A-A2C2-AF8E-635C-16D2C39B7C78}"/>
              </a:ext>
            </a:extLst>
          </p:cNvPr>
          <p:cNvCxnSpPr/>
          <p:nvPr/>
        </p:nvCxnSpPr>
        <p:spPr>
          <a:xfrm>
            <a:off x="1485900" y="3543300"/>
            <a:ext cx="2219325"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9061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B85CC3-B956-E183-000F-685297B14B34}"/>
              </a:ext>
            </a:extLst>
          </p:cNvPr>
          <p:cNvSpPr txBox="1"/>
          <p:nvPr/>
        </p:nvSpPr>
        <p:spPr>
          <a:xfrm>
            <a:off x="524932" y="612844"/>
            <a:ext cx="8492067" cy="5632311"/>
          </a:xfrm>
          <a:prstGeom prst="rect">
            <a:avLst/>
          </a:prstGeom>
          <a:noFill/>
        </p:spPr>
        <p:txBody>
          <a:bodyPr wrap="square">
            <a:spAutoFit/>
          </a:bodyPr>
          <a:lstStyle/>
          <a:p>
            <a:pPr marL="285750" indent="-285750">
              <a:buFont typeface="Arial" panose="020B0604020202020204" pitchFamily="34" charset="0"/>
              <a:buChar char="•"/>
            </a:pPr>
            <a:r>
              <a:rPr lang="nb-NO" dirty="0">
                <a:latin typeface="Calibri" panose="020F0502020204030204" pitchFamily="34" charset="0"/>
                <a:cs typeface="Times New Roman" panose="02020603050405020304" pitchFamily="18" charset="0"/>
              </a:rPr>
              <a:t>Det finnes mye datainfrastruktur som tar for seg de voksnes helse og levekår på tvers av land og over tid (</a:t>
            </a:r>
            <a:r>
              <a:rPr lang="nb-NO" dirty="0" err="1">
                <a:latin typeface="Calibri" panose="020F0502020204030204" pitchFamily="34" charset="0"/>
                <a:cs typeface="Times New Roman" panose="02020603050405020304" pitchFamily="18" charset="0"/>
              </a:rPr>
              <a:t>jfr</a:t>
            </a:r>
            <a:r>
              <a:rPr lang="nb-NO" dirty="0">
                <a:latin typeface="Calibri" panose="020F0502020204030204" pitchFamily="34" charset="0"/>
                <a:cs typeface="Times New Roman" panose="02020603050405020304" pitchFamily="18" charset="0"/>
              </a:rPr>
              <a:t> denne presentasjonen). </a:t>
            </a:r>
          </a:p>
          <a:p>
            <a:pPr marL="285750" indent="-285750">
              <a:buFont typeface="Arial" panose="020B0604020202020204" pitchFamily="34" charset="0"/>
              <a:buChar char="•"/>
            </a:pPr>
            <a:r>
              <a:rPr lang="nb-NO" dirty="0">
                <a:latin typeface="Calibri" panose="020F0502020204030204" pitchFamily="34" charset="0"/>
                <a:cs typeface="Times New Roman" panose="02020603050405020304" pitchFamily="18" charset="0"/>
              </a:rPr>
              <a:t>Det finnes ingen infrastruktur med fokus på barn oppvekstsvilkår i sine familier, nabolag, skoler, og land – med oppfølging over tid.</a:t>
            </a:r>
          </a:p>
          <a:p>
            <a:pPr marL="285750" indent="-285750">
              <a:buFont typeface="Arial" panose="020B0604020202020204" pitchFamily="34" charset="0"/>
              <a:buChar char="•"/>
            </a:pPr>
            <a:r>
              <a:rPr lang="nb-NO" dirty="0">
                <a:latin typeface="Calibri" panose="020F0502020204030204" pitchFamily="34" charset="0"/>
                <a:cs typeface="Times New Roman" panose="02020603050405020304" pitchFamily="18" charset="0"/>
              </a:rPr>
              <a:t>Vi har derfor få forutsetninger for å kunne vite noe om hvordan det er å vokse opp i dagens Europa. </a:t>
            </a:r>
          </a:p>
          <a:p>
            <a:pPr marL="285750" indent="-285750">
              <a:buFont typeface="Arial" panose="020B0604020202020204" pitchFamily="34" charset="0"/>
              <a:buChar char="•"/>
            </a:pPr>
            <a:r>
              <a:rPr lang="nb-NO" dirty="0">
                <a:latin typeface="Calibri" panose="020F0502020204030204" pitchFamily="34" charset="0"/>
                <a:cs typeface="Times New Roman" panose="02020603050405020304" pitchFamily="18" charset="0"/>
              </a:rPr>
              <a:t>En generasjon vokser nå opp i digitaliserte samfunn med store ulikheter, som nettopp har kommet over en pandemi. Vi har et enormt kunnskapshull å tette.</a:t>
            </a:r>
          </a:p>
          <a:p>
            <a:pPr marL="285750" indent="-285750">
              <a:buFont typeface="Arial" panose="020B0604020202020204" pitchFamily="34" charset="0"/>
              <a:buChar char="•"/>
            </a:pPr>
            <a:r>
              <a:rPr lang="nb-NO" dirty="0">
                <a:latin typeface="Calibri" panose="020F0502020204030204" pitchFamily="34" charset="0"/>
                <a:cs typeface="Times New Roman" panose="02020603050405020304" pitchFamily="18" charset="0"/>
              </a:rPr>
              <a:t>EU tok initiativ til GUIDE for 10 år siden som en løsning på dette: </a:t>
            </a:r>
            <a:r>
              <a:rPr lang="nb-NO" b="1" dirty="0">
                <a:latin typeface="Calibri" panose="020F0502020204030204" pitchFamily="34" charset="0"/>
                <a:cs typeface="Times New Roman" panose="02020603050405020304" pitchFamily="18" charset="0"/>
              </a:rPr>
              <a:t>Europas første komparative barnekohortstudie.</a:t>
            </a:r>
          </a:p>
          <a:p>
            <a:pPr marL="285750" indent="-285750">
              <a:buFont typeface="Arial" panose="020B0604020202020204" pitchFamily="34" charset="0"/>
              <a:buChar char="•"/>
            </a:pPr>
            <a:r>
              <a:rPr lang="nb-NO" b="1" dirty="0">
                <a:latin typeface="Calibri" panose="020F0502020204030204" pitchFamily="34" charset="0"/>
                <a:cs typeface="Times New Roman" panose="02020603050405020304" pitchFamily="18" charset="0"/>
              </a:rPr>
              <a:t>25 land </a:t>
            </a:r>
            <a:r>
              <a:rPr lang="nb-NO" dirty="0">
                <a:latin typeface="Calibri" panose="020F0502020204030204" pitchFamily="34" charset="0"/>
                <a:cs typeface="Times New Roman" panose="02020603050405020304" pitchFamily="18" charset="0"/>
              </a:rPr>
              <a:t>forbereder nå datainnsamling fra </a:t>
            </a:r>
            <a:r>
              <a:rPr lang="nb-NO" b="1" dirty="0">
                <a:latin typeface="Calibri" panose="020F0502020204030204" pitchFamily="34" charset="0"/>
                <a:cs typeface="Times New Roman" panose="02020603050405020304" pitchFamily="18" charset="0"/>
              </a:rPr>
              <a:t>2027</a:t>
            </a:r>
            <a:r>
              <a:rPr lang="nb-NO" dirty="0">
                <a:latin typeface="Calibri" panose="020F0502020204030204" pitchFamily="34" charset="0"/>
                <a:cs typeface="Times New Roman" panose="02020603050405020304" pitchFamily="18" charset="0"/>
              </a:rPr>
              <a:t>.  </a:t>
            </a:r>
          </a:p>
          <a:p>
            <a:pPr marL="285750" indent="-285750">
              <a:buFont typeface="Arial" panose="020B0604020202020204" pitchFamily="34" charset="0"/>
              <a:buChar char="•"/>
            </a:pPr>
            <a:r>
              <a:rPr lang="nb-NO" dirty="0">
                <a:latin typeface="Calibri" panose="020F0502020204030204" pitchFamily="34" charset="0"/>
                <a:cs typeface="Times New Roman" panose="02020603050405020304" pitchFamily="18" charset="0"/>
              </a:rPr>
              <a:t>I hvert land skal </a:t>
            </a:r>
            <a:r>
              <a:rPr lang="nb-NO" dirty="0" err="1">
                <a:latin typeface="Calibri" panose="020F0502020204030204" pitchFamily="34" charset="0"/>
                <a:cs typeface="Times New Roman" panose="02020603050405020304" pitchFamily="18" charset="0"/>
              </a:rPr>
              <a:t>ca</a:t>
            </a:r>
            <a:r>
              <a:rPr lang="nb-NO" dirty="0">
                <a:latin typeface="Calibri" panose="020F0502020204030204" pitchFamily="34" charset="0"/>
                <a:cs typeface="Times New Roman" panose="02020603050405020304" pitchFamily="18" charset="0"/>
              </a:rPr>
              <a:t> </a:t>
            </a:r>
            <a:r>
              <a:rPr lang="nb-NO" b="1" dirty="0">
                <a:latin typeface="Calibri" panose="020F0502020204030204" pitchFamily="34" charset="0"/>
                <a:cs typeface="Times New Roman" panose="02020603050405020304" pitchFamily="18" charset="0"/>
              </a:rPr>
              <a:t>5000 8-åringer </a:t>
            </a:r>
            <a:r>
              <a:rPr lang="nb-NO" dirty="0">
                <a:latin typeface="Calibri" panose="020F0502020204030204" pitchFamily="34" charset="0"/>
                <a:cs typeface="Times New Roman" panose="02020603050405020304" pitchFamily="18" charset="0"/>
              </a:rPr>
              <a:t>og deres foreldre skal følges opp til </a:t>
            </a:r>
            <a:r>
              <a:rPr lang="nb-NO" b="1" dirty="0">
                <a:latin typeface="Calibri" panose="020F0502020204030204" pitchFamily="34" charset="0"/>
                <a:cs typeface="Times New Roman" panose="02020603050405020304" pitchFamily="18" charset="0"/>
              </a:rPr>
              <a:t>2052</a:t>
            </a:r>
            <a:r>
              <a:rPr lang="nb-NO" dirty="0">
                <a:latin typeface="Calibri" panose="020F0502020204030204" pitchFamily="34" charset="0"/>
                <a:cs typeface="Times New Roman" panose="02020603050405020304" pitchFamily="18" charset="0"/>
              </a:rPr>
              <a:t> i tillegg til en egen kohort på </a:t>
            </a:r>
            <a:r>
              <a:rPr lang="nb-NO" b="1" dirty="0">
                <a:latin typeface="Calibri" panose="020F0502020204030204" pitchFamily="34" charset="0"/>
                <a:cs typeface="Times New Roman" panose="02020603050405020304" pitchFamily="18" charset="0"/>
              </a:rPr>
              <a:t>5000 8 måneder gamle barn </a:t>
            </a:r>
            <a:r>
              <a:rPr lang="nb-NO" dirty="0">
                <a:latin typeface="Calibri" panose="020F0502020204030204" pitchFamily="34" charset="0"/>
                <a:cs typeface="Times New Roman" panose="02020603050405020304" pitchFamily="18" charset="0"/>
              </a:rPr>
              <a:t>og deres foreldre.</a:t>
            </a:r>
          </a:p>
          <a:p>
            <a:endParaRPr lang="nb-NO" dirty="0">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nb-NO" dirty="0">
                <a:latin typeface="Calibri" panose="020F0502020204030204" pitchFamily="34" charset="0"/>
                <a:cs typeface="Times New Roman" panose="02020603050405020304" pitchFamily="18" charset="0"/>
              </a:rPr>
              <a:t>Vi kan ikke miste denne muligheten til å være med, men forskningsrådet har ingen finansieringsmekanisme som tillater Norge å være med! </a:t>
            </a:r>
          </a:p>
          <a:p>
            <a:pPr marL="285750" indent="-285750">
              <a:buFont typeface="Arial" panose="020B0604020202020204" pitchFamily="34" charset="0"/>
              <a:buChar char="•"/>
            </a:pPr>
            <a:r>
              <a:rPr lang="nb-NO" dirty="0">
                <a:latin typeface="Calibri" panose="020F0502020204030204" pitchFamily="34" charset="0"/>
                <a:cs typeface="Times New Roman" panose="02020603050405020304" pitchFamily="18" charset="0"/>
              </a:rPr>
              <a:t>Dette kan bli verdens største forskningssamarbeid med fokus på barns oppvekst.</a:t>
            </a:r>
          </a:p>
          <a:p>
            <a:pPr marL="285750" indent="-285750">
              <a:buFont typeface="Arial" panose="020B0604020202020204" pitchFamily="34" charset="0"/>
              <a:buChar char="•"/>
            </a:pPr>
            <a:r>
              <a:rPr lang="nb-NO" dirty="0">
                <a:latin typeface="Calibri" panose="020F0502020204030204" pitchFamily="34" charset="0"/>
                <a:cs typeface="Times New Roman" panose="02020603050405020304" pitchFamily="18" charset="0"/>
              </a:rPr>
              <a:t>Vi trenger 40 millioner i løpet av ett år.</a:t>
            </a:r>
          </a:p>
          <a:p>
            <a:endParaRPr lang="nb-NO" dirty="0">
              <a:latin typeface="Calibri" panose="020F0502020204030204" pitchFamily="34" charset="0"/>
              <a:cs typeface="Times New Roman" panose="02020603050405020304" pitchFamily="18" charset="0"/>
            </a:endParaRPr>
          </a:p>
          <a:p>
            <a:endParaRPr lang="nb-NO" dirty="0"/>
          </a:p>
        </p:txBody>
      </p:sp>
      <p:sp>
        <p:nvSpPr>
          <p:cNvPr id="5" name="TextBox 4">
            <a:extLst>
              <a:ext uri="{FF2B5EF4-FFF2-40B4-BE49-F238E27FC236}">
                <a16:creationId xmlns:a16="http://schemas.microsoft.com/office/drawing/2014/main" id="{CC478058-070B-3C9E-B532-3F71EE64633B}"/>
              </a:ext>
            </a:extLst>
          </p:cNvPr>
          <p:cNvSpPr txBox="1"/>
          <p:nvPr/>
        </p:nvSpPr>
        <p:spPr>
          <a:xfrm>
            <a:off x="3352801" y="132689"/>
            <a:ext cx="4572000" cy="369332"/>
          </a:xfrm>
          <a:prstGeom prst="rect">
            <a:avLst/>
          </a:prstGeom>
          <a:noFill/>
        </p:spPr>
        <p:txBody>
          <a:bodyPr wrap="square">
            <a:spAutoFit/>
          </a:bodyPr>
          <a:lstStyle/>
          <a:p>
            <a:r>
              <a:rPr lang="nb-NO" b="1" dirty="0">
                <a:latin typeface="Calibri" panose="020F0502020204030204" pitchFamily="34" charset="0"/>
                <a:cs typeface="Times New Roman" panose="02020603050405020304" pitchFamily="18" charset="0"/>
              </a:rPr>
              <a:t>Hva med barna?</a:t>
            </a:r>
          </a:p>
        </p:txBody>
      </p:sp>
      <p:pic>
        <p:nvPicPr>
          <p:cNvPr id="7" name="Picture 6" descr="A screenshot of a computer&#10;&#10;AI-generated content may be incorrect.">
            <a:extLst>
              <a:ext uri="{FF2B5EF4-FFF2-40B4-BE49-F238E27FC236}">
                <a16:creationId xmlns:a16="http://schemas.microsoft.com/office/drawing/2014/main" id="{B5A5C0BE-96C8-D922-D00F-F1221EE81450}"/>
              </a:ext>
            </a:extLst>
          </p:cNvPr>
          <p:cNvPicPr>
            <a:picLocks noChangeAspect="1"/>
          </p:cNvPicPr>
          <p:nvPr/>
        </p:nvPicPr>
        <p:blipFill rotWithShape="1">
          <a:blip r:embed="rId2"/>
          <a:srcRect l="28694" t="64621" r="13554" b="24883"/>
          <a:stretch/>
        </p:blipFill>
        <p:spPr bwMode="auto">
          <a:xfrm>
            <a:off x="81557" y="5735220"/>
            <a:ext cx="8980886" cy="10198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275629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1" descr="A picture containing person, outdoor, grass, sky&#10;&#10;Description automatically generated"/>
          <p:cNvPicPr preferRelativeResize="0"/>
          <p:nvPr/>
        </p:nvPicPr>
        <p:blipFill rotWithShape="1">
          <a:blip r:embed="rId3"/>
          <a:srcRect r="13594"/>
          <a:stretch/>
        </p:blipFill>
        <p:spPr>
          <a:xfrm>
            <a:off x="1" y="852574"/>
            <a:ext cx="2441552" cy="1879092"/>
          </a:xfrm>
          <a:custGeom>
            <a:avLst/>
            <a:gdLst/>
            <a:ahLst/>
            <a:cxnLst/>
            <a:rect l="l" t="t" r="r" b="b"/>
            <a:pathLst>
              <a:path w="3255403" h="2505456">
                <a:moveTo>
                  <a:pt x="0" y="0"/>
                </a:moveTo>
                <a:lnTo>
                  <a:pt x="3255403" y="0"/>
                </a:lnTo>
                <a:lnTo>
                  <a:pt x="2094477" y="2505456"/>
                </a:lnTo>
                <a:lnTo>
                  <a:pt x="0" y="2505456"/>
                </a:lnTo>
                <a:close/>
              </a:path>
            </a:pathLst>
          </a:custGeom>
          <a:noFill/>
        </p:spPr>
      </p:pic>
      <p:pic>
        <p:nvPicPr>
          <p:cNvPr id="366" name="Google Shape;366;p1" descr="A picture containing person, little, child, child&#10;&#10;Description automatically generated"/>
          <p:cNvPicPr preferRelativeResize="0"/>
          <p:nvPr/>
        </p:nvPicPr>
        <p:blipFill rotWithShape="1">
          <a:blip r:embed="rId4"/>
          <a:srcRect t="5499" r="-3" b="15694"/>
          <a:stretch/>
        </p:blipFill>
        <p:spPr>
          <a:xfrm>
            <a:off x="5536407" y="857258"/>
            <a:ext cx="3607594" cy="1876370"/>
          </a:xfrm>
          <a:custGeom>
            <a:avLst/>
            <a:gdLst/>
            <a:ahLst/>
            <a:cxnLst/>
            <a:rect l="l" t="t" r="r" b="b"/>
            <a:pathLst>
              <a:path w="4810125" h="2501837">
                <a:moveTo>
                  <a:pt x="1159248" y="0"/>
                </a:moveTo>
                <a:lnTo>
                  <a:pt x="4810125" y="0"/>
                </a:lnTo>
                <a:lnTo>
                  <a:pt x="4810125" y="2501837"/>
                </a:lnTo>
                <a:lnTo>
                  <a:pt x="0" y="2501837"/>
                </a:lnTo>
                <a:close/>
              </a:path>
            </a:pathLst>
          </a:custGeom>
          <a:noFill/>
        </p:spPr>
      </p:pic>
      <p:pic>
        <p:nvPicPr>
          <p:cNvPr id="367" name="Google Shape;367;p1" descr="A picture containing grass, outdoor, child, person&#10;&#10;Description automatically generated"/>
          <p:cNvPicPr preferRelativeResize="0"/>
          <p:nvPr/>
        </p:nvPicPr>
        <p:blipFill rotWithShape="1">
          <a:blip r:embed="rId5"/>
          <a:srcRect l="2325" r="58"/>
          <a:stretch/>
        </p:blipFill>
        <p:spPr>
          <a:xfrm>
            <a:off x="3506653" y="852574"/>
            <a:ext cx="2758363" cy="1879092"/>
          </a:xfrm>
          <a:custGeom>
            <a:avLst/>
            <a:gdLst/>
            <a:ahLst/>
            <a:cxnLst/>
            <a:rect l="l" t="t" r="r" b="b"/>
            <a:pathLst>
              <a:path w="3677817" h="2505456">
                <a:moveTo>
                  <a:pt x="1160926" y="0"/>
                </a:moveTo>
                <a:lnTo>
                  <a:pt x="3677817" y="0"/>
                </a:lnTo>
                <a:lnTo>
                  <a:pt x="2516891" y="2505456"/>
                </a:lnTo>
                <a:lnTo>
                  <a:pt x="0" y="2505456"/>
                </a:lnTo>
                <a:close/>
              </a:path>
            </a:pathLst>
          </a:custGeom>
          <a:noFill/>
        </p:spPr>
      </p:pic>
      <p:pic>
        <p:nvPicPr>
          <p:cNvPr id="3" name="Picture 2" descr="A picture containing indoor, person, toothbrush&#10;&#10;Description automatically generated">
            <a:extLst>
              <a:ext uri="{FF2B5EF4-FFF2-40B4-BE49-F238E27FC236}">
                <a16:creationId xmlns:a16="http://schemas.microsoft.com/office/drawing/2014/main" id="{4F79A465-0343-4C12-8DFD-B02D0E7BE2E1}"/>
              </a:ext>
            </a:extLst>
          </p:cNvPr>
          <p:cNvPicPr>
            <a:picLocks noChangeAspect="1"/>
          </p:cNvPicPr>
          <p:nvPr/>
        </p:nvPicPr>
        <p:blipFill rotWithShape="1">
          <a:blip r:embed="rId6"/>
          <a:srcRect l="15801" r="11666" b="-1"/>
          <a:stretch/>
        </p:blipFill>
        <p:spPr>
          <a:xfrm>
            <a:off x="1" y="2852317"/>
            <a:ext cx="5341892" cy="3148433"/>
          </a:xfrm>
          <a:custGeom>
            <a:avLst/>
            <a:gdLst/>
            <a:ahLst/>
            <a:cxnLst/>
            <a:rect l="l" t="t" r="r" b="b"/>
            <a:pathLst>
              <a:path w="7122523" h="4197911">
                <a:moveTo>
                  <a:pt x="0" y="0"/>
                </a:moveTo>
                <a:lnTo>
                  <a:pt x="7122523" y="0"/>
                </a:lnTo>
                <a:lnTo>
                  <a:pt x="5177382" y="4197911"/>
                </a:lnTo>
                <a:lnTo>
                  <a:pt x="5171159" y="4197911"/>
                </a:lnTo>
                <a:lnTo>
                  <a:pt x="3981368" y="4197911"/>
                </a:lnTo>
                <a:lnTo>
                  <a:pt x="2331323" y="4197911"/>
                </a:lnTo>
                <a:lnTo>
                  <a:pt x="0" y="4197911"/>
                </a:lnTo>
                <a:close/>
              </a:path>
            </a:pathLst>
          </a:custGeom>
        </p:spPr>
      </p:pic>
      <p:pic>
        <p:nvPicPr>
          <p:cNvPr id="372" name="Google Shape;372;p1" descr="A picture containing person, outdoor&#10;&#10;Description automatically generated"/>
          <p:cNvPicPr preferRelativeResize="0"/>
          <p:nvPr/>
        </p:nvPicPr>
        <p:blipFill rotWithShape="1">
          <a:blip r:embed="rId7"/>
          <a:srcRect l="4060" r="1" b="1"/>
          <a:stretch/>
        </p:blipFill>
        <p:spPr>
          <a:xfrm>
            <a:off x="1696477" y="857258"/>
            <a:ext cx="2545457" cy="1877125"/>
          </a:xfrm>
          <a:custGeom>
            <a:avLst/>
            <a:gdLst/>
            <a:ahLst/>
            <a:cxnLst/>
            <a:rect l="l" t="t" r="r" b="b"/>
            <a:pathLst>
              <a:path w="3393943" h="2502843">
                <a:moveTo>
                  <a:pt x="1159715" y="0"/>
                </a:moveTo>
                <a:lnTo>
                  <a:pt x="3393943" y="0"/>
                </a:lnTo>
                <a:lnTo>
                  <a:pt x="2234228" y="2502843"/>
                </a:lnTo>
                <a:lnTo>
                  <a:pt x="0" y="2502843"/>
                </a:lnTo>
                <a:close/>
              </a:path>
            </a:pathLst>
          </a:custGeom>
          <a:noFill/>
        </p:spPr>
      </p:pic>
      <p:sp>
        <p:nvSpPr>
          <p:cNvPr id="369" name="Google Shape;369;p1"/>
          <p:cNvSpPr/>
          <p:nvPr/>
        </p:nvSpPr>
        <p:spPr>
          <a:xfrm flipH="1">
            <a:off x="4014787" y="2836245"/>
            <a:ext cx="5129213" cy="3164506"/>
          </a:xfrm>
          <a:custGeom>
            <a:avLst/>
            <a:gdLst/>
            <a:ahLst/>
            <a:cxnLst/>
            <a:rect l="l" t="t" r="r" b="b"/>
            <a:pathLst>
              <a:path w="6838950" h="4197911" extrusionOk="0">
                <a:moveTo>
                  <a:pt x="4893809" y="0"/>
                </a:moveTo>
                <a:lnTo>
                  <a:pt x="4887586" y="0"/>
                </a:lnTo>
                <a:lnTo>
                  <a:pt x="3697795" y="0"/>
                </a:lnTo>
                <a:lnTo>
                  <a:pt x="2047750" y="0"/>
                </a:lnTo>
                <a:lnTo>
                  <a:pt x="0" y="0"/>
                </a:lnTo>
                <a:lnTo>
                  <a:pt x="0" y="4197911"/>
                </a:lnTo>
                <a:lnTo>
                  <a:pt x="6838950" y="4197911"/>
                </a:lnTo>
                <a:close/>
              </a:path>
            </a:pathLst>
          </a:custGeom>
          <a:gradFill>
            <a:gsLst>
              <a:gs pos="87000">
                <a:schemeClr val="accent1">
                  <a:lumMod val="60000"/>
                  <a:lumOff val="40000"/>
                  <a:alpha val="90000"/>
                </a:schemeClr>
              </a:gs>
              <a:gs pos="62000">
                <a:schemeClr val="accent1">
                  <a:lumMod val="40000"/>
                  <a:lumOff val="60000"/>
                </a:schemeClr>
              </a:gs>
              <a:gs pos="100000">
                <a:srgbClr val="CC66FF"/>
              </a:gs>
            </a:gsLst>
            <a:lin ang="5400000" scaled="1"/>
          </a:gradFill>
          <a:ln>
            <a:noFill/>
          </a:ln>
        </p:spPr>
        <p:txBody>
          <a:bodyPr spcFirstLastPara="1" wrap="square" lIns="68569" tIns="34275" rIns="68569" bIns="34275" anchor="ctr" anchorCtr="0">
            <a:noAutofit/>
          </a:bodyPr>
          <a:lstStyle/>
          <a:p>
            <a:pPr algn="ctr">
              <a:buClr>
                <a:schemeClr val="lt1"/>
              </a:buClr>
              <a:buSzPts val="1800"/>
            </a:pPr>
            <a:endParaRPr sz="1350">
              <a:solidFill>
                <a:srgbClr val="FFFFFF"/>
              </a:solidFill>
              <a:latin typeface="Calibri"/>
              <a:ea typeface="Calibri"/>
              <a:cs typeface="Calibri"/>
              <a:sym typeface="Calibri"/>
            </a:endParaRPr>
          </a:p>
        </p:txBody>
      </p:sp>
      <p:sp>
        <p:nvSpPr>
          <p:cNvPr id="371" name="Google Shape;371;p1"/>
          <p:cNvSpPr txBox="1">
            <a:spLocks noGrp="1"/>
          </p:cNvSpPr>
          <p:nvPr>
            <p:ph type="subTitle" idx="1"/>
          </p:nvPr>
        </p:nvSpPr>
        <p:spPr>
          <a:xfrm>
            <a:off x="5536407" y="3335481"/>
            <a:ext cx="3175982" cy="619996"/>
          </a:xfrm>
          <a:prstGeom prst="rect">
            <a:avLst/>
          </a:prstGeom>
        </p:spPr>
        <p:txBody>
          <a:bodyPr spcFirstLastPara="1" vert="horz" lIns="68569" tIns="34275" rIns="68569" bIns="34275" rtlCol="0" anchor="b" anchorCtr="0">
            <a:normAutofit fontScale="70000" lnSpcReduction="20000"/>
          </a:bodyPr>
          <a:lstStyle/>
          <a:p>
            <a:pPr algn="r">
              <a:spcBef>
                <a:spcPts val="0"/>
              </a:spcBef>
              <a:spcAft>
                <a:spcPts val="450"/>
              </a:spcAft>
              <a:buClr>
                <a:srgbClr val="FFFFFF"/>
              </a:buClr>
              <a:buSzPts val="2400"/>
            </a:pPr>
            <a:r>
              <a:rPr lang="en-IE" dirty="0">
                <a:solidFill>
                  <a:schemeClr val="tx2">
                    <a:lumMod val="10000"/>
                  </a:schemeClr>
                </a:solidFill>
              </a:rPr>
              <a:t>The first European-wide longitudinal study of children</a:t>
            </a:r>
          </a:p>
        </p:txBody>
      </p:sp>
      <p:sp>
        <p:nvSpPr>
          <p:cNvPr id="370" name="Google Shape;370;p1"/>
          <p:cNvSpPr txBox="1">
            <a:spLocks noGrp="1"/>
          </p:cNvSpPr>
          <p:nvPr>
            <p:ph type="ctrTitle"/>
          </p:nvPr>
        </p:nvSpPr>
        <p:spPr>
          <a:xfrm>
            <a:off x="4964373" y="3999648"/>
            <a:ext cx="3748016" cy="1622904"/>
          </a:xfrm>
          <a:prstGeom prst="rect">
            <a:avLst/>
          </a:prstGeom>
        </p:spPr>
        <p:txBody>
          <a:bodyPr spcFirstLastPara="1" vert="horz" lIns="68569" tIns="34275" rIns="68569" bIns="34275" rtlCol="0" anchor="t" anchorCtr="0">
            <a:normAutofit fontScale="90000"/>
          </a:bodyPr>
          <a:lstStyle/>
          <a:p>
            <a:pPr algn="r">
              <a:spcBef>
                <a:spcPts val="0"/>
              </a:spcBef>
              <a:buClr>
                <a:srgbClr val="FFFFFF"/>
              </a:buClr>
              <a:buSzPts val="4700"/>
            </a:pPr>
            <a:r>
              <a:rPr lang="en-IE" sz="3525" dirty="0">
                <a:solidFill>
                  <a:schemeClr val="tx2">
                    <a:lumMod val="10000"/>
                  </a:schemeClr>
                </a:solidFill>
              </a:rPr>
              <a:t>Growing Up In Digital Europe (GUIDE)</a:t>
            </a:r>
          </a:p>
        </p:txBody>
      </p:sp>
      <p:pic>
        <p:nvPicPr>
          <p:cNvPr id="4" name="Picture 3" descr="Chart&#10;&#10;Description automatically generated">
            <a:extLst>
              <a:ext uri="{FF2B5EF4-FFF2-40B4-BE49-F238E27FC236}">
                <a16:creationId xmlns:a16="http://schemas.microsoft.com/office/drawing/2014/main" id="{446BC8CC-7B71-358E-307F-4523370B8F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90021" y="4637935"/>
            <a:ext cx="1192752" cy="1362808"/>
          </a:xfrm>
          <a:prstGeom prst="rect">
            <a:avLst/>
          </a:prstGeom>
        </p:spPr>
      </p:pic>
      <p:pic>
        <p:nvPicPr>
          <p:cNvPr id="2" name="Picture 1">
            <a:extLst>
              <a:ext uri="{FF2B5EF4-FFF2-40B4-BE49-F238E27FC236}">
                <a16:creationId xmlns:a16="http://schemas.microsoft.com/office/drawing/2014/main" id="{2EB13D13-F854-1F19-E40B-2DDA292F55E7}"/>
              </a:ext>
            </a:extLst>
          </p:cNvPr>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05749" y="6315075"/>
            <a:ext cx="1047389" cy="398242"/>
          </a:xfrm>
          <a:prstGeom prst="rect">
            <a:avLst/>
          </a:prstGeom>
          <a:noFill/>
          <a:ln>
            <a:noFill/>
          </a:ln>
        </p:spPr>
      </p:pic>
      <p:pic>
        <p:nvPicPr>
          <p:cNvPr id="5" name="Picture 4">
            <a:extLst>
              <a:ext uri="{FF2B5EF4-FFF2-40B4-BE49-F238E27FC236}">
                <a16:creationId xmlns:a16="http://schemas.microsoft.com/office/drawing/2014/main" id="{2EA3B3C0-02E3-AE43-27F2-010AA08A0D0C}"/>
              </a:ext>
            </a:extLst>
          </p:cNvPr>
          <p:cNvPicPr>
            <a:picLocks noChangeAspect="1"/>
          </p:cNvPicPr>
          <p:nvPr/>
        </p:nvPicPr>
        <p:blipFill rotWithShape="1">
          <a:blip r:embed="rId10"/>
          <a:srcRect l="35121" t="85506" r="58010" b="10380"/>
          <a:stretch/>
        </p:blipFill>
        <p:spPr bwMode="auto">
          <a:xfrm>
            <a:off x="186690" y="6234915"/>
            <a:ext cx="1609004" cy="5421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384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400"/>
                                        <p:tgtEl>
                                          <p:spTgt spid="370"/>
                                        </p:tgtEl>
                                      </p:cBhvr>
                                    </p:animEffect>
                                  </p:childTnLst>
                                </p:cTn>
                              </p:par>
                              <p:par>
                                <p:cTn id="8" presetID="10" presetClass="entr" presetSubtype="0" fill="hold" nodeType="withEffect">
                                  <p:stCondLst>
                                    <p:cond delay="2000"/>
                                  </p:stCondLst>
                                  <p:childTnLst>
                                    <p:set>
                                      <p:cBhvr>
                                        <p:cTn id="9" dur="1" fill="hold">
                                          <p:stCondLst>
                                            <p:cond delay="0"/>
                                          </p:stCondLst>
                                        </p:cTn>
                                        <p:tgtEl>
                                          <p:spTgt spid="371">
                                            <p:txEl>
                                              <p:pRg st="0" end="0"/>
                                            </p:txEl>
                                          </p:spTgt>
                                        </p:tgtEl>
                                        <p:attrNameLst>
                                          <p:attrName>style.visibility</p:attrName>
                                        </p:attrNameLst>
                                      </p:cBhvr>
                                      <p:to>
                                        <p:strVal val="visible"/>
                                      </p:to>
                                    </p:set>
                                    <p:animEffect transition="in" filter="fade">
                                      <p:cBhvr>
                                        <p:cTn id="10" dur="400"/>
                                        <p:tgtEl>
                                          <p:spTgt spid="371">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66"/>
                                        </p:tgtEl>
                                        <p:attrNameLst>
                                          <p:attrName>style.visibility</p:attrName>
                                        </p:attrNameLst>
                                      </p:cBhvr>
                                      <p:to>
                                        <p:strVal val="visible"/>
                                      </p:to>
                                    </p:set>
                                    <p:animEffect transition="in" filter="fade">
                                      <p:cBhvr>
                                        <p:cTn id="13" dur="700"/>
                                        <p:tgtEl>
                                          <p:spTgt spid="366"/>
                                        </p:tgtEl>
                                      </p:cBhvr>
                                    </p:animEffect>
                                  </p:childTnLst>
                                </p:cTn>
                              </p:par>
                              <p:par>
                                <p:cTn id="14" presetID="10" presetClass="entr" presetSubtype="0" fill="hold" nodeType="withEffect">
                                  <p:stCondLst>
                                    <p:cond delay="0"/>
                                  </p:stCondLst>
                                  <p:childTnLst>
                                    <p:set>
                                      <p:cBhvr>
                                        <p:cTn id="15" dur="1" fill="hold">
                                          <p:stCondLst>
                                            <p:cond delay="0"/>
                                          </p:stCondLst>
                                        </p:cTn>
                                        <p:tgtEl>
                                          <p:spTgt spid="367"/>
                                        </p:tgtEl>
                                        <p:attrNameLst>
                                          <p:attrName>style.visibility</p:attrName>
                                        </p:attrNameLst>
                                      </p:cBhvr>
                                      <p:to>
                                        <p:strVal val="visible"/>
                                      </p:to>
                                    </p:set>
                                    <p:animEffect transition="in" filter="fade">
                                      <p:cBhvr>
                                        <p:cTn id="16" dur="700"/>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8610B-B546-8649-7126-B1A3F0BAE648}"/>
              </a:ext>
            </a:extLst>
          </p:cNvPr>
          <p:cNvSpPr>
            <a:spLocks noGrp="1"/>
          </p:cNvSpPr>
          <p:nvPr>
            <p:ph type="title"/>
          </p:nvPr>
        </p:nvSpPr>
        <p:spPr>
          <a:xfrm>
            <a:off x="1007534" y="218385"/>
            <a:ext cx="2472267" cy="1143000"/>
          </a:xfrm>
        </p:spPr>
        <p:txBody>
          <a:bodyPr/>
          <a:lstStyle/>
          <a:p>
            <a:r>
              <a:rPr lang="nb-NO" dirty="0">
                <a:solidFill>
                  <a:srgbClr val="21456F"/>
                </a:solidFill>
              </a:rPr>
              <a:t>Årsakene</a:t>
            </a:r>
          </a:p>
        </p:txBody>
      </p:sp>
      <p:sp>
        <p:nvSpPr>
          <p:cNvPr id="4" name="Slide Number Placeholder 3">
            <a:extLst>
              <a:ext uri="{FF2B5EF4-FFF2-40B4-BE49-F238E27FC236}">
                <a16:creationId xmlns:a16="http://schemas.microsoft.com/office/drawing/2014/main" id="{672D3450-A5A7-8C3D-57EC-8D804346F3F1}"/>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78836F-9C50-43C1-B3CF-FC0A0AB84DAF}" type="slidenum">
              <a:rPr lang="nb-NO" smtClean="0"/>
              <a:pPr/>
              <a:t>4</a:t>
            </a:fld>
            <a:endParaRPr lang="nb-NO"/>
          </a:p>
        </p:txBody>
      </p:sp>
      <p:sp>
        <p:nvSpPr>
          <p:cNvPr id="6" name="Textfeld 5">
            <a:extLst>
              <a:ext uri="{FF2B5EF4-FFF2-40B4-BE49-F238E27FC236}">
                <a16:creationId xmlns:a16="http://schemas.microsoft.com/office/drawing/2014/main" id="{139AE4DA-CF97-AAEC-7D13-789B29E73DD0}"/>
              </a:ext>
            </a:extLst>
          </p:cNvPr>
          <p:cNvSpPr txBox="1"/>
          <p:nvPr/>
        </p:nvSpPr>
        <p:spPr>
          <a:xfrm>
            <a:off x="5061439" y="3322451"/>
            <a:ext cx="4031517" cy="1384995"/>
          </a:xfrm>
          <a:prstGeom prst="rect">
            <a:avLst/>
          </a:prstGeom>
          <a:noFill/>
        </p:spPr>
        <p:txBody>
          <a:bodyPr wrap="square">
            <a:spAutoFit/>
          </a:bodyPr>
          <a:lstStyle/>
          <a:p>
            <a:pPr algn="ctr"/>
            <a:r>
              <a:rPr lang="en-US" sz="1400" i="1" dirty="0">
                <a:solidFill>
                  <a:srgbClr val="21456F"/>
                </a:solidFill>
                <a:latin typeface="Arial" panose="020B0604020202020204" pitchFamily="34" charset="0"/>
                <a:cs typeface="Arial" panose="020B0604020202020204" pitchFamily="34" charset="0"/>
              </a:rPr>
              <a:t>“The social determinants of health (SDH) are the </a:t>
            </a:r>
            <a:r>
              <a:rPr lang="en-US" sz="1400" b="1" i="1" dirty="0">
                <a:solidFill>
                  <a:srgbClr val="21456F"/>
                </a:solidFill>
                <a:latin typeface="Arial" panose="020B0604020202020204" pitchFamily="34" charset="0"/>
                <a:cs typeface="Arial" panose="020B0604020202020204" pitchFamily="34" charset="0"/>
              </a:rPr>
              <a:t>non-medical factors </a:t>
            </a:r>
            <a:r>
              <a:rPr lang="en-US" sz="1400" i="1" dirty="0">
                <a:solidFill>
                  <a:srgbClr val="21456F"/>
                </a:solidFill>
                <a:latin typeface="Arial" panose="020B0604020202020204" pitchFamily="34" charset="0"/>
                <a:cs typeface="Arial" panose="020B0604020202020204" pitchFamily="34" charset="0"/>
              </a:rPr>
              <a:t>that influence health outcomes. They are the conditions in which people are </a:t>
            </a:r>
            <a:r>
              <a:rPr lang="en-US" sz="1400" b="1" i="1" dirty="0">
                <a:solidFill>
                  <a:srgbClr val="21456F"/>
                </a:solidFill>
                <a:latin typeface="Arial" panose="020B0604020202020204" pitchFamily="34" charset="0"/>
                <a:cs typeface="Arial" panose="020B0604020202020204" pitchFamily="34" charset="0"/>
              </a:rPr>
              <a:t>born, grow, work, live, and age, and the wider set of forces and systems shaping the conditions of daily life.</a:t>
            </a:r>
            <a:r>
              <a:rPr lang="en-US" sz="1400" i="1" dirty="0">
                <a:solidFill>
                  <a:srgbClr val="21456F"/>
                </a:solidFill>
                <a:latin typeface="Arial" panose="020B0604020202020204" pitchFamily="34" charset="0"/>
                <a:cs typeface="Arial" panose="020B0604020202020204" pitchFamily="34" charset="0"/>
              </a:rPr>
              <a:t>”</a:t>
            </a:r>
            <a:endParaRPr lang="nb-NO" sz="1400" b="1" i="1" dirty="0">
              <a:solidFill>
                <a:srgbClr val="21456F"/>
              </a:solidFill>
              <a:latin typeface="Arial" panose="020B0604020202020204" pitchFamily="34" charset="0"/>
              <a:cs typeface="Arial" panose="020B0604020202020204" pitchFamily="34" charset="0"/>
            </a:endParaRPr>
          </a:p>
        </p:txBody>
      </p:sp>
      <p:pic>
        <p:nvPicPr>
          <p:cNvPr id="1026" name="Picture 2" descr="Figure 1. The Dahlgren and Whitehead model of health determinants">
            <a:extLst>
              <a:ext uri="{FF2B5EF4-FFF2-40B4-BE49-F238E27FC236}">
                <a16:creationId xmlns:a16="http://schemas.microsoft.com/office/drawing/2014/main" id="{EA1D084D-CBB3-D207-E12D-6CBAFCAEE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08" y="2262511"/>
            <a:ext cx="4851156" cy="3234104"/>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05E68C22-DF14-9684-AF48-F28FB12DDCE1}"/>
              </a:ext>
            </a:extLst>
          </p:cNvPr>
          <p:cNvSpPr txBox="1"/>
          <p:nvPr/>
        </p:nvSpPr>
        <p:spPr>
          <a:xfrm>
            <a:off x="1237884" y="5420458"/>
            <a:ext cx="2795954" cy="253916"/>
          </a:xfrm>
          <a:prstGeom prst="rect">
            <a:avLst/>
          </a:prstGeom>
          <a:noFill/>
        </p:spPr>
        <p:txBody>
          <a:bodyPr wrap="square" rtlCol="0">
            <a:spAutoFit/>
          </a:bodyPr>
          <a:lstStyle/>
          <a:p>
            <a:r>
              <a:rPr lang="nb-NO" sz="1050" dirty="0">
                <a:latin typeface="Arial" panose="020B0604020202020204" pitchFamily="34" charset="0"/>
                <a:cs typeface="Arial" panose="020B0604020202020204" pitchFamily="34" charset="0"/>
              </a:rPr>
              <a:t>Source: Dahlgren and </a:t>
            </a:r>
            <a:r>
              <a:rPr lang="nb-NO" sz="1050" dirty="0" err="1">
                <a:latin typeface="Arial" panose="020B0604020202020204" pitchFamily="34" charset="0"/>
                <a:cs typeface="Arial" panose="020B0604020202020204" pitchFamily="34" charset="0"/>
              </a:rPr>
              <a:t>Whitehead</a:t>
            </a:r>
            <a:r>
              <a:rPr lang="nb-NO" sz="1050" dirty="0">
                <a:latin typeface="Arial" panose="020B0604020202020204" pitchFamily="34" charset="0"/>
                <a:cs typeface="Arial" panose="020B0604020202020204" pitchFamily="34" charset="0"/>
              </a:rPr>
              <a:t> (1991) </a:t>
            </a:r>
          </a:p>
        </p:txBody>
      </p:sp>
      <p:sp>
        <p:nvSpPr>
          <p:cNvPr id="5" name="TextBox 4">
            <a:extLst>
              <a:ext uri="{FF2B5EF4-FFF2-40B4-BE49-F238E27FC236}">
                <a16:creationId xmlns:a16="http://schemas.microsoft.com/office/drawing/2014/main" id="{2241678F-243B-1B71-60E4-5817C4C40125}"/>
              </a:ext>
            </a:extLst>
          </p:cNvPr>
          <p:cNvSpPr txBox="1"/>
          <p:nvPr/>
        </p:nvSpPr>
        <p:spPr>
          <a:xfrm>
            <a:off x="3462868" y="136525"/>
            <a:ext cx="5681132" cy="175432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nb-NO" sz="1200" dirty="0">
                <a:effectLst/>
                <a:latin typeface="Calibri" panose="020F0502020204030204" pitchFamily="34" charset="0"/>
                <a:ea typeface="Calibri" panose="020F0502020204030204" pitchFamily="34" charset="0"/>
                <a:cs typeface="Times New Roman" panose="02020603050405020304" pitchFamily="18" charset="0"/>
              </a:rPr>
              <a:t>Vi bør naturligvis fortsette å opplyse om hva som er skadelig helseatferd og hva som ikke er det, men hvis vi skal bruke denne logikken videre forstand måtte vi fortelle folk, for eksempel:</a:t>
            </a:r>
          </a:p>
          <a:p>
            <a:pPr marL="342900" lvl="0" indent="-342900">
              <a:buFont typeface="Calibri" panose="020F0502020204030204" pitchFamily="34" charset="0"/>
              <a:buChar char="-"/>
            </a:pPr>
            <a:r>
              <a:rPr lang="nb-NO" sz="1200" dirty="0">
                <a:effectLst/>
                <a:latin typeface="Calibri" panose="020F0502020204030204" pitchFamily="34" charset="0"/>
                <a:ea typeface="Calibri" panose="020F0502020204030204" pitchFamily="34" charset="0"/>
                <a:cs typeface="Times New Roman" panose="02020603050405020304" pitchFamily="18" charset="0"/>
              </a:rPr>
              <a:t>Ikke være fattig. Hvis du er fattig, forsøk å ikke være det for lenge.</a:t>
            </a:r>
          </a:p>
          <a:p>
            <a:pPr marL="342900" lvl="0" indent="-342900">
              <a:buFont typeface="Calibri" panose="020F0502020204030204" pitchFamily="34" charset="0"/>
              <a:buChar char="-"/>
            </a:pPr>
            <a:r>
              <a:rPr lang="nb-NO" sz="1200" dirty="0">
                <a:effectLst/>
                <a:latin typeface="Calibri" panose="020F0502020204030204" pitchFamily="34" charset="0"/>
                <a:ea typeface="Calibri" panose="020F0502020204030204" pitchFamily="34" charset="0"/>
                <a:cs typeface="Times New Roman" panose="02020603050405020304" pitchFamily="18" charset="0"/>
              </a:rPr>
              <a:t>Ikke bo i et fattig området. Hvis du gjør det, flytt.</a:t>
            </a:r>
          </a:p>
          <a:p>
            <a:pPr marL="342900" lvl="0" indent="-342900">
              <a:buFont typeface="Calibri" panose="020F0502020204030204" pitchFamily="34" charset="0"/>
              <a:buChar char="-"/>
            </a:pPr>
            <a:r>
              <a:rPr lang="nb-NO" sz="1200" dirty="0">
                <a:effectLst/>
                <a:latin typeface="Calibri" panose="020F0502020204030204" pitchFamily="34" charset="0"/>
                <a:ea typeface="Calibri" panose="020F0502020204030204" pitchFamily="34" charset="0"/>
                <a:cs typeface="Times New Roman" panose="02020603050405020304" pitchFamily="18" charset="0"/>
              </a:rPr>
              <a:t>Ikke vær en aleneforelder.</a:t>
            </a:r>
          </a:p>
          <a:p>
            <a:pPr marL="342900" lvl="0" indent="-342900">
              <a:buFont typeface="Calibri" panose="020F0502020204030204" pitchFamily="34" charset="0"/>
              <a:buChar char="-"/>
            </a:pPr>
            <a:r>
              <a:rPr lang="nb-NO" sz="1200" dirty="0">
                <a:effectLst/>
                <a:latin typeface="Calibri" panose="020F0502020204030204" pitchFamily="34" charset="0"/>
                <a:ea typeface="Calibri" panose="020F0502020204030204" pitchFamily="34" charset="0"/>
                <a:cs typeface="Times New Roman" panose="02020603050405020304" pitchFamily="18" charset="0"/>
              </a:rPr>
              <a:t>Sørg for å øke din lønn.</a:t>
            </a:r>
          </a:p>
          <a:p>
            <a:pPr marL="342900" lvl="0" indent="-342900">
              <a:buFont typeface="Calibri" panose="020F0502020204030204" pitchFamily="34" charset="0"/>
              <a:buChar char="-"/>
            </a:pPr>
            <a:r>
              <a:rPr lang="nb-NO" sz="1200" dirty="0">
                <a:effectLst/>
                <a:latin typeface="Calibri" panose="020F0502020204030204" pitchFamily="34" charset="0"/>
                <a:ea typeface="Calibri" panose="020F0502020204030204" pitchFamily="34" charset="0"/>
                <a:cs typeface="Times New Roman" panose="02020603050405020304" pitchFamily="18" charset="0"/>
              </a:rPr>
              <a:t>Sørg for å bruke utdannelse til å få høyere status.</a:t>
            </a:r>
          </a:p>
          <a:p>
            <a:pPr marL="342900" lvl="0" indent="-342900">
              <a:buFont typeface="Calibri" panose="020F0502020204030204" pitchFamily="34" charset="0"/>
              <a:buChar char="-"/>
            </a:pPr>
            <a:r>
              <a:rPr lang="nb-NO" sz="1200" dirty="0">
                <a:effectLst/>
                <a:latin typeface="Calibri" panose="020F0502020204030204" pitchFamily="34" charset="0"/>
                <a:ea typeface="Calibri" panose="020F0502020204030204" pitchFamily="34" charset="0"/>
                <a:cs typeface="Times New Roman" panose="02020603050405020304" pitchFamily="18" charset="0"/>
              </a:rPr>
              <a:t>Sørg for å ikke utsett deg for et dårlig arbeidsmiljø.</a:t>
            </a:r>
          </a:p>
        </p:txBody>
      </p:sp>
      <p:cxnSp>
        <p:nvCxnSpPr>
          <p:cNvPr id="8" name="Straight Arrow Connector 7">
            <a:extLst>
              <a:ext uri="{FF2B5EF4-FFF2-40B4-BE49-F238E27FC236}">
                <a16:creationId xmlns:a16="http://schemas.microsoft.com/office/drawing/2014/main" id="{78F51156-4529-1FA9-3D71-0980FA97B3B3}"/>
              </a:ext>
            </a:extLst>
          </p:cNvPr>
          <p:cNvCxnSpPr/>
          <p:nvPr/>
        </p:nvCxnSpPr>
        <p:spPr>
          <a:xfrm flipV="1">
            <a:off x="2878667" y="1890851"/>
            <a:ext cx="1270000" cy="175828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09147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BAA8D-822F-46C0-CAEA-7E0694C678B1}"/>
              </a:ext>
            </a:extLst>
          </p:cNvPr>
          <p:cNvSpPr>
            <a:spLocks noGrp="1"/>
          </p:cNvSpPr>
          <p:nvPr>
            <p:ph type="title"/>
          </p:nvPr>
        </p:nvSpPr>
        <p:spPr/>
        <p:txBody>
          <a:bodyPr>
            <a:normAutofit fontScale="90000"/>
          </a:bodyPr>
          <a:lstStyle/>
          <a:p>
            <a:r>
              <a:rPr lang="en-IE" dirty="0"/>
              <a:t>GUIDE: Growing Up in Digital Europe</a:t>
            </a:r>
          </a:p>
        </p:txBody>
      </p:sp>
      <p:sp>
        <p:nvSpPr>
          <p:cNvPr id="4" name="Footer Placeholder 3">
            <a:extLst>
              <a:ext uri="{FF2B5EF4-FFF2-40B4-BE49-F238E27FC236}">
                <a16:creationId xmlns:a16="http://schemas.microsoft.com/office/drawing/2014/main" id="{E53B0B93-0976-A95C-5BF6-60CE48D3188E}"/>
              </a:ext>
            </a:extLst>
          </p:cNvPr>
          <p:cNvSpPr>
            <a:spLocks noGrp="1"/>
          </p:cNvSpPr>
          <p:nvPr>
            <p:ph type="ftr" sz="quarter" idx="3"/>
          </p:nvPr>
        </p:nvSpPr>
        <p:spPr>
          <a:xfrm>
            <a:off x="126873" y="5033691"/>
            <a:ext cx="8970264"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rgbClr val="333333"/>
                </a:solidFill>
              </a:rPr>
              <a:t>This project has received funding from the European Union's Horizon Europe Research and Innovation programme under grant agreement No 101078945</a:t>
            </a:r>
            <a:endParaRPr lang="en-GB" dirty="0"/>
          </a:p>
        </p:txBody>
      </p:sp>
      <p:graphicFrame>
        <p:nvGraphicFramePr>
          <p:cNvPr id="5" name="Diagram 4">
            <a:extLst>
              <a:ext uri="{FF2B5EF4-FFF2-40B4-BE49-F238E27FC236}">
                <a16:creationId xmlns:a16="http://schemas.microsoft.com/office/drawing/2014/main" id="{F253D892-26E0-1CA9-1340-41F4D17641CE}"/>
              </a:ext>
            </a:extLst>
          </p:cNvPr>
          <p:cNvGraphicFramePr/>
          <p:nvPr>
            <p:extLst>
              <p:ext uri="{D42A27DB-BD31-4B8C-83A1-F6EECF244321}">
                <p14:modId xmlns:p14="http://schemas.microsoft.com/office/powerpoint/2010/main" val="4175633702"/>
              </p:ext>
            </p:extLst>
          </p:nvPr>
        </p:nvGraphicFramePr>
        <p:xfrm>
          <a:off x="699160" y="1417638"/>
          <a:ext cx="7987640" cy="2779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A6832FE8-B1CF-B8DB-16FE-6FDF2E516042}"/>
              </a:ext>
            </a:extLst>
          </p:cNvPr>
          <p:cNvSpPr txBox="1"/>
          <p:nvPr/>
        </p:nvSpPr>
        <p:spPr>
          <a:xfrm>
            <a:off x="807419" y="4197593"/>
            <a:ext cx="8121341" cy="969496"/>
          </a:xfrm>
          <a:prstGeom prst="rect">
            <a:avLst/>
          </a:prstGeom>
          <a:noFill/>
        </p:spPr>
        <p:txBody>
          <a:bodyPr wrap="square" rtlCol="0">
            <a:spAutoFit/>
          </a:bodyPr>
          <a:lstStyle/>
          <a:p>
            <a:pPr defTabSz="685800">
              <a:spcAft>
                <a:spcPts val="900"/>
              </a:spcAft>
              <a:buClr>
                <a:srgbClr val="000000"/>
              </a:buClr>
              <a:buSzPct val="100000"/>
              <a:defRPr sz="1800" b="0" i="0" u="none" strike="noStrike" kern="0" cap="none" spc="0" baseline="0">
                <a:solidFill>
                  <a:srgbClr val="000000"/>
                </a:solidFill>
                <a:uFillTx/>
              </a:defRPr>
            </a:pPr>
            <a:r>
              <a:rPr lang="en-GB" sz="1350" b="1" kern="0" dirty="0">
                <a:ea typeface="Arial"/>
                <a:cs typeface="Arial" panose="020B0604020202020204" pitchFamily="34" charset="0"/>
              </a:rPr>
              <a:t>GUIDE was awarded ESFRI Roadmap status in 2021 (</a:t>
            </a:r>
            <a:r>
              <a:rPr lang="en-US" sz="1500" b="1" dirty="0">
                <a:ea typeface="Times New Roman" panose="02020603050405020304" pitchFamily="18" charset="0"/>
              </a:rPr>
              <a:t>European Strategy Forum on Research Infrastructure)</a:t>
            </a:r>
          </a:p>
          <a:p>
            <a:pPr defTabSz="685800">
              <a:spcAft>
                <a:spcPts val="900"/>
              </a:spcAft>
              <a:buClr>
                <a:srgbClr val="000000"/>
              </a:buClr>
              <a:buSzPct val="100000"/>
              <a:defRPr sz="1800" b="0" i="0" u="none" strike="noStrike" kern="0" cap="none" spc="0" baseline="0">
                <a:solidFill>
                  <a:srgbClr val="000000"/>
                </a:solidFill>
                <a:uFillTx/>
              </a:defRPr>
            </a:pPr>
            <a:r>
              <a:rPr lang="en-GB" sz="1350" kern="0" dirty="0">
                <a:solidFill>
                  <a:schemeClr val="accent1"/>
                </a:solidFill>
                <a:latin typeface="Arial" panose="020B0604020202020204" pitchFamily="34" charset="0"/>
                <a:ea typeface="Arial"/>
                <a:cs typeface="Arial" panose="020B0604020202020204" pitchFamily="34" charset="0"/>
              </a:rPr>
              <a:t>GUIDEPREP funded by Horizon Europe (2002-2026)</a:t>
            </a:r>
          </a:p>
          <a:p>
            <a:endParaRPr lang="nb-NO" sz="1350" dirty="0"/>
          </a:p>
        </p:txBody>
      </p:sp>
      <p:pic>
        <p:nvPicPr>
          <p:cNvPr id="6" name="Picture 5">
            <a:extLst>
              <a:ext uri="{FF2B5EF4-FFF2-40B4-BE49-F238E27FC236}">
                <a16:creationId xmlns:a16="http://schemas.microsoft.com/office/drawing/2014/main" id="{7B56091B-C22A-F908-9272-D131009ADA75}"/>
              </a:ext>
            </a:extLst>
          </p:cNvPr>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7532" y="6341532"/>
            <a:ext cx="950257" cy="435487"/>
          </a:xfrm>
          <a:prstGeom prst="rect">
            <a:avLst/>
          </a:prstGeom>
          <a:noFill/>
          <a:ln>
            <a:noFill/>
          </a:ln>
        </p:spPr>
      </p:pic>
      <p:pic>
        <p:nvPicPr>
          <p:cNvPr id="7" name="Picture 6">
            <a:extLst>
              <a:ext uri="{FF2B5EF4-FFF2-40B4-BE49-F238E27FC236}">
                <a16:creationId xmlns:a16="http://schemas.microsoft.com/office/drawing/2014/main" id="{6D91C7F6-8F1D-8B11-139B-E1E6D77BEF26}"/>
              </a:ext>
            </a:extLst>
          </p:cNvPr>
          <p:cNvPicPr>
            <a:picLocks noChangeAspect="1"/>
          </p:cNvPicPr>
          <p:nvPr/>
        </p:nvPicPr>
        <p:blipFill rotWithShape="1">
          <a:blip r:embed="rId9"/>
          <a:srcRect l="35121" t="85506" r="58010" b="10380"/>
          <a:stretch/>
        </p:blipFill>
        <p:spPr bwMode="auto">
          <a:xfrm>
            <a:off x="186690" y="6234915"/>
            <a:ext cx="1609004" cy="5421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064144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4B13060-45CE-2E53-BD45-FE7B4D02C0F1}"/>
              </a:ext>
            </a:extLst>
          </p:cNvPr>
          <p:cNvSpPr txBox="1">
            <a:spLocks/>
          </p:cNvSpPr>
          <p:nvPr/>
        </p:nvSpPr>
        <p:spPr>
          <a:xfrm>
            <a:off x="1" y="857250"/>
            <a:ext cx="9143999" cy="517358"/>
          </a:xfrm>
          <a:prstGeom prst="rect">
            <a:avLst/>
          </a:prstGeom>
          <a:solidFill>
            <a:srgbClr val="6EBCEA"/>
          </a:solidFill>
          <a:ln>
            <a:solidFill>
              <a:schemeClr val="tx1"/>
            </a:solidFill>
          </a:ln>
        </p:spPr>
        <p:txBody>
          <a:bodyP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000" dirty="0"/>
              <a:t>GUIDE Timeline</a:t>
            </a:r>
          </a:p>
        </p:txBody>
      </p:sp>
      <p:pic>
        <p:nvPicPr>
          <p:cNvPr id="2" name="Picture 1">
            <a:extLst>
              <a:ext uri="{FF2B5EF4-FFF2-40B4-BE49-F238E27FC236}">
                <a16:creationId xmlns:a16="http://schemas.microsoft.com/office/drawing/2014/main" id="{E7E6F8DE-7BF2-3DA9-5DE4-520C6ADB8A3F}"/>
              </a:ext>
            </a:extLst>
          </p:cNvPr>
          <p:cNvPicPr>
            <a:picLocks noChangeAspect="1"/>
          </p:cNvPicPr>
          <p:nvPr/>
        </p:nvPicPr>
        <p:blipFill>
          <a:blip r:embed="rId3"/>
          <a:stretch>
            <a:fillRect/>
          </a:stretch>
        </p:blipFill>
        <p:spPr>
          <a:xfrm>
            <a:off x="200024" y="1411942"/>
            <a:ext cx="8726925" cy="4498041"/>
          </a:xfrm>
          <a:prstGeom prst="rect">
            <a:avLst/>
          </a:prstGeom>
        </p:spPr>
      </p:pic>
      <p:pic>
        <p:nvPicPr>
          <p:cNvPr id="3" name="Picture 2">
            <a:extLst>
              <a:ext uri="{FF2B5EF4-FFF2-40B4-BE49-F238E27FC236}">
                <a16:creationId xmlns:a16="http://schemas.microsoft.com/office/drawing/2014/main" id="{C7876C92-AC39-FD70-95FB-221CAAB351DD}"/>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36251" y="175411"/>
            <a:ext cx="1290698" cy="542106"/>
          </a:xfrm>
          <a:prstGeom prst="rect">
            <a:avLst/>
          </a:prstGeom>
          <a:noFill/>
          <a:ln>
            <a:noFill/>
          </a:ln>
        </p:spPr>
      </p:pic>
      <p:pic>
        <p:nvPicPr>
          <p:cNvPr id="4" name="Picture 3">
            <a:extLst>
              <a:ext uri="{FF2B5EF4-FFF2-40B4-BE49-F238E27FC236}">
                <a16:creationId xmlns:a16="http://schemas.microsoft.com/office/drawing/2014/main" id="{81D76024-2176-09D9-9B51-104B1CC73FBE}"/>
              </a:ext>
            </a:extLst>
          </p:cNvPr>
          <p:cNvPicPr>
            <a:picLocks noChangeAspect="1"/>
          </p:cNvPicPr>
          <p:nvPr/>
        </p:nvPicPr>
        <p:blipFill rotWithShape="1">
          <a:blip r:embed="rId5"/>
          <a:srcRect l="35121" t="85506" r="58010" b="10380"/>
          <a:stretch/>
        </p:blipFill>
        <p:spPr bwMode="auto">
          <a:xfrm>
            <a:off x="1" y="245278"/>
            <a:ext cx="1609004" cy="542105"/>
          </a:xfrm>
          <a:prstGeom prst="rect">
            <a:avLst/>
          </a:prstGeom>
          <a:ln>
            <a:noFill/>
          </a:ln>
          <a:extLst>
            <a:ext uri="{53640926-AAD7-44D8-BBD7-CCE9431645EC}">
              <a14:shadowObscured xmlns:a14="http://schemas.microsoft.com/office/drawing/2010/main"/>
            </a:ext>
          </a:extLst>
        </p:spPr>
      </p:pic>
      <p:sp>
        <p:nvSpPr>
          <p:cNvPr id="5" name="Right Brace 4">
            <a:extLst>
              <a:ext uri="{FF2B5EF4-FFF2-40B4-BE49-F238E27FC236}">
                <a16:creationId xmlns:a16="http://schemas.microsoft.com/office/drawing/2014/main" id="{DCDE2A81-4B17-3D5F-A3D2-BC4A458931F7}"/>
              </a:ext>
            </a:extLst>
          </p:cNvPr>
          <p:cNvSpPr/>
          <p:nvPr/>
        </p:nvSpPr>
        <p:spPr>
          <a:xfrm rot="5400000">
            <a:off x="3352799" y="5566995"/>
            <a:ext cx="143935" cy="92286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
        <p:nvSpPr>
          <p:cNvPr id="8" name="TextBox 7">
            <a:extLst>
              <a:ext uri="{FF2B5EF4-FFF2-40B4-BE49-F238E27FC236}">
                <a16:creationId xmlns:a16="http://schemas.microsoft.com/office/drawing/2014/main" id="{3BE23670-5A2C-8647-C9A9-B7BACE635448}"/>
              </a:ext>
            </a:extLst>
          </p:cNvPr>
          <p:cNvSpPr txBox="1"/>
          <p:nvPr/>
        </p:nvSpPr>
        <p:spPr>
          <a:xfrm>
            <a:off x="2946400" y="6189450"/>
            <a:ext cx="4576232" cy="369332"/>
          </a:xfrm>
          <a:prstGeom prst="rect">
            <a:avLst/>
          </a:prstGeom>
          <a:noFill/>
        </p:spPr>
        <p:txBody>
          <a:bodyPr wrap="square">
            <a:spAutoFit/>
          </a:bodyPr>
          <a:lstStyle/>
          <a:p>
            <a:r>
              <a:rPr lang="en-US" b="1" dirty="0"/>
              <a:t>NOK 40M                                     ca NOK 110M</a:t>
            </a:r>
            <a:endParaRPr lang="nb-NO" dirty="0"/>
          </a:p>
        </p:txBody>
      </p:sp>
      <p:sp>
        <p:nvSpPr>
          <p:cNvPr id="7" name="Right Brace 6">
            <a:extLst>
              <a:ext uri="{FF2B5EF4-FFF2-40B4-BE49-F238E27FC236}">
                <a16:creationId xmlns:a16="http://schemas.microsoft.com/office/drawing/2014/main" id="{BD8283EA-D204-51CA-905C-F2ED146A5CF2}"/>
              </a:ext>
            </a:extLst>
          </p:cNvPr>
          <p:cNvSpPr/>
          <p:nvPr/>
        </p:nvSpPr>
        <p:spPr>
          <a:xfrm rot="5400000">
            <a:off x="6371506" y="3518765"/>
            <a:ext cx="155545" cy="500772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Tree>
    <p:extLst>
      <p:ext uri="{BB962C8B-B14F-4D97-AF65-F5344CB8AC3E}">
        <p14:creationId xmlns:p14="http://schemas.microsoft.com/office/powerpoint/2010/main" val="12599397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in graphic">
            <a:extLst>
              <a:ext uri="{FF2B5EF4-FFF2-40B4-BE49-F238E27FC236}">
                <a16:creationId xmlns:a16="http://schemas.microsoft.com/office/drawing/2014/main" id="{253DABB9-5FAF-7794-8CB7-0D04641AD724}"/>
              </a:ext>
            </a:extLst>
          </p:cNvPr>
          <p:cNvPicPr/>
          <p:nvPr/>
        </p:nvPicPr>
        <p:blipFill>
          <a:blip r:embed="rId3"/>
          <a:stretch/>
        </p:blipFill>
        <p:spPr>
          <a:xfrm>
            <a:off x="695372" y="441463"/>
            <a:ext cx="6334852" cy="4036941"/>
          </a:xfrm>
          <a:prstGeom prst="rect">
            <a:avLst/>
          </a:prstGeom>
          <a:ln>
            <a:noFill/>
          </a:ln>
        </p:spPr>
      </p:pic>
      <p:pic>
        <p:nvPicPr>
          <p:cNvPr id="5" name="Picture 4" descr="A screenshot of a computer&#10;&#10;Description automatically generated">
            <a:extLst>
              <a:ext uri="{FF2B5EF4-FFF2-40B4-BE49-F238E27FC236}">
                <a16:creationId xmlns:a16="http://schemas.microsoft.com/office/drawing/2014/main" id="{CDB0F247-CEF4-7188-21D9-3DF45EA22D16}"/>
              </a:ext>
            </a:extLst>
          </p:cNvPr>
          <p:cNvPicPr>
            <a:picLocks noChangeAspect="1"/>
          </p:cNvPicPr>
          <p:nvPr/>
        </p:nvPicPr>
        <p:blipFill rotWithShape="1">
          <a:blip r:embed="rId4"/>
          <a:srcRect l="18835" t="70746" r="47706" b="24127"/>
          <a:stretch/>
        </p:blipFill>
        <p:spPr bwMode="auto">
          <a:xfrm>
            <a:off x="605468" y="4715056"/>
            <a:ext cx="7422764" cy="710881"/>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CA207B40-2A4D-15B7-23F9-E69A3F565539}"/>
              </a:ext>
            </a:extLst>
          </p:cNvPr>
          <p:cNvSpPr txBox="1"/>
          <p:nvPr/>
        </p:nvSpPr>
        <p:spPr>
          <a:xfrm>
            <a:off x="695372" y="5662589"/>
            <a:ext cx="7991428" cy="923330"/>
          </a:xfrm>
          <a:prstGeom prst="rect">
            <a:avLst/>
          </a:prstGeom>
          <a:noFill/>
        </p:spPr>
        <p:txBody>
          <a:bodyPr wrap="square">
            <a:spAutoFit/>
          </a:bodyPr>
          <a:lstStyle/>
          <a:p>
            <a:r>
              <a:rPr lang="en-US" dirty="0">
                <a:hlinkClick r:id="rId5"/>
              </a:rPr>
              <a:t>Global fertility in 204 countries and territories, 1950–2021, with forecasts to 2100: a comprehensive demographic analysis for the Global Burden of Disease Study 2021 - The Lancet</a:t>
            </a:r>
            <a:endParaRPr lang="nb-NO" dirty="0"/>
          </a:p>
        </p:txBody>
      </p:sp>
    </p:spTree>
    <p:extLst>
      <p:ext uri="{BB962C8B-B14F-4D97-AF65-F5344CB8AC3E}">
        <p14:creationId xmlns:p14="http://schemas.microsoft.com/office/powerpoint/2010/main" val="29022749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Segnaposto testo 1">
            <a:extLst>
              <a:ext uri="{FF2B5EF4-FFF2-40B4-BE49-F238E27FC236}">
                <a16:creationId xmlns:a16="http://schemas.microsoft.com/office/drawing/2014/main" id="{679CA9BA-4020-4D58-B3F3-F41F7E7F9571}"/>
              </a:ext>
            </a:extLst>
          </p:cNvPr>
          <p:cNvSpPr txBox="1">
            <a:spLocks/>
          </p:cNvSpPr>
          <p:nvPr/>
        </p:nvSpPr>
        <p:spPr>
          <a:xfrm>
            <a:off x="378343" y="3754981"/>
            <a:ext cx="8776872" cy="448793"/>
          </a:xfrm>
          <a:prstGeom prst="rect">
            <a:avLst/>
          </a:prstGeom>
        </p:spPr>
        <p:txBody>
          <a:bodyPr anchor="ctr"/>
          <a:lstStyle>
            <a:lvl1pPr marL="0" indent="0" algn="l" defTabSz="914400" rtl="0" eaLnBrk="1" latinLnBrk="0" hangingPunct="1">
              <a:lnSpc>
                <a:spcPct val="100000"/>
              </a:lnSpc>
              <a:spcBef>
                <a:spcPts val="1000"/>
              </a:spcBef>
              <a:buFont typeface="Arial" panose="020B0604020202020204" pitchFamily="34" charset="0"/>
              <a:buNone/>
              <a:defRPr sz="2000" kern="1200">
                <a:solidFill>
                  <a:srgbClr val="51BDE8"/>
                </a:solidFill>
                <a:latin typeface="Gotham Medium" panose="02000604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100" dirty="0">
                <a:solidFill>
                  <a:srgbClr val="2D5078"/>
                </a:solidFill>
                <a:latin typeface="+mj-lt"/>
              </a:rPr>
              <a:t>Follow us</a:t>
            </a:r>
            <a:endParaRPr lang="it-IT" sz="1500" dirty="0">
              <a:solidFill>
                <a:srgbClr val="2D5078"/>
              </a:solidFill>
              <a:latin typeface="+mj-lt"/>
            </a:endParaRPr>
          </a:p>
        </p:txBody>
      </p:sp>
      <p:sp>
        <p:nvSpPr>
          <p:cNvPr id="15" name="TextBox 14">
            <a:extLst>
              <a:ext uri="{FF2B5EF4-FFF2-40B4-BE49-F238E27FC236}">
                <a16:creationId xmlns:a16="http://schemas.microsoft.com/office/drawing/2014/main" id="{6452C0A5-69BF-4793-BEA1-96B1A7D95FB8}"/>
              </a:ext>
            </a:extLst>
          </p:cNvPr>
          <p:cNvSpPr txBox="1"/>
          <p:nvPr/>
        </p:nvSpPr>
        <p:spPr>
          <a:xfrm>
            <a:off x="888964" y="4159333"/>
            <a:ext cx="4453193" cy="300082"/>
          </a:xfrm>
          <a:prstGeom prst="rect">
            <a:avLst/>
          </a:prstGeom>
          <a:noFill/>
        </p:spPr>
        <p:txBody>
          <a:bodyPr wrap="square" rtlCol="0">
            <a:spAutoFit/>
          </a:bodyPr>
          <a:lstStyle/>
          <a:p>
            <a:r>
              <a:rPr lang="en-US" sz="1350" dirty="0">
                <a:solidFill>
                  <a:srgbClr val="EE941C"/>
                </a:solidFill>
                <a:latin typeface="+mj-lt"/>
              </a:rPr>
              <a:t>ntnu.edu/CHAIN</a:t>
            </a:r>
          </a:p>
        </p:txBody>
      </p:sp>
      <p:pic>
        <p:nvPicPr>
          <p:cNvPr id="17" name="Graphic 16" descr="Internet">
            <a:extLst>
              <a:ext uri="{FF2B5EF4-FFF2-40B4-BE49-F238E27FC236}">
                <a16:creationId xmlns:a16="http://schemas.microsoft.com/office/drawing/2014/main" id="{ADD9E27D-5076-4A40-9F80-4EF6CF86AB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015" y="4129195"/>
            <a:ext cx="337276" cy="337276"/>
          </a:xfrm>
          <a:prstGeom prst="rect">
            <a:avLst/>
          </a:prstGeom>
        </p:spPr>
      </p:pic>
      <p:pic>
        <p:nvPicPr>
          <p:cNvPr id="1026" name="Picture 2" descr="Black twitter icon - Free black social icons">
            <a:extLst>
              <a:ext uri="{FF2B5EF4-FFF2-40B4-BE49-F238E27FC236}">
                <a16:creationId xmlns:a16="http://schemas.microsoft.com/office/drawing/2014/main" id="{D4925BC7-29D1-49BD-9D1E-341C27F8EF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650" y="4466471"/>
            <a:ext cx="285851" cy="28585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C624922-426E-4852-B80D-E38CBE0384D0}"/>
              </a:ext>
            </a:extLst>
          </p:cNvPr>
          <p:cNvSpPr txBox="1"/>
          <p:nvPr/>
        </p:nvSpPr>
        <p:spPr>
          <a:xfrm>
            <a:off x="888964" y="4495381"/>
            <a:ext cx="4453193" cy="300082"/>
          </a:xfrm>
          <a:prstGeom prst="rect">
            <a:avLst/>
          </a:prstGeom>
          <a:noFill/>
        </p:spPr>
        <p:txBody>
          <a:bodyPr wrap="square" rtlCol="0">
            <a:spAutoFit/>
          </a:bodyPr>
          <a:lstStyle/>
          <a:p>
            <a:r>
              <a:rPr lang="en-US" sz="1350" dirty="0">
                <a:solidFill>
                  <a:srgbClr val="EE941C"/>
                </a:solidFill>
                <a:latin typeface="+mj-lt"/>
              </a:rPr>
              <a:t>@CHAIN_NTNU</a:t>
            </a:r>
          </a:p>
        </p:txBody>
      </p:sp>
      <p:pic>
        <p:nvPicPr>
          <p:cNvPr id="1028" name="Picture 4" descr="facebook-social-media-fb-logo-square-3b84792233341efb-512×512 | Logo  facebook, Instagram logo, App icon design">
            <a:extLst>
              <a:ext uri="{FF2B5EF4-FFF2-40B4-BE49-F238E27FC236}">
                <a16:creationId xmlns:a16="http://schemas.microsoft.com/office/drawing/2014/main" id="{F8BC0699-AD78-477F-9702-00DAB3F3AF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500" y="4840685"/>
            <a:ext cx="286305" cy="28630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9DF0028-A84F-4054-A885-D1539434400F}"/>
              </a:ext>
            </a:extLst>
          </p:cNvPr>
          <p:cNvSpPr txBox="1"/>
          <p:nvPr/>
        </p:nvSpPr>
        <p:spPr>
          <a:xfrm>
            <a:off x="888964" y="4835824"/>
            <a:ext cx="4453193" cy="300082"/>
          </a:xfrm>
          <a:prstGeom prst="rect">
            <a:avLst/>
          </a:prstGeom>
          <a:noFill/>
        </p:spPr>
        <p:txBody>
          <a:bodyPr wrap="square" rtlCol="0">
            <a:spAutoFit/>
          </a:bodyPr>
          <a:lstStyle/>
          <a:p>
            <a:r>
              <a:rPr lang="en-US" sz="1350" dirty="0">
                <a:solidFill>
                  <a:srgbClr val="EE941C"/>
                </a:solidFill>
                <a:latin typeface="+mj-lt"/>
              </a:rPr>
              <a:t>@CHAINNTNU</a:t>
            </a:r>
          </a:p>
        </p:txBody>
      </p:sp>
      <p:pic>
        <p:nvPicPr>
          <p:cNvPr id="23" name="Picture 22" descr="A picture containing drawing&#10;&#10;Description automatically generated">
            <a:extLst>
              <a:ext uri="{FF2B5EF4-FFF2-40B4-BE49-F238E27FC236}">
                <a16:creationId xmlns:a16="http://schemas.microsoft.com/office/drawing/2014/main" id="{26C62E33-7048-4A79-9D0C-E88E342845CD}"/>
              </a:ext>
            </a:extLst>
          </p:cNvPr>
          <p:cNvPicPr>
            <a:picLocks noChangeAspect="1"/>
          </p:cNvPicPr>
          <p:nvPr/>
        </p:nvPicPr>
        <p:blipFill>
          <a:blip r:embed="rId7"/>
          <a:stretch>
            <a:fillRect/>
          </a:stretch>
        </p:blipFill>
        <p:spPr>
          <a:xfrm>
            <a:off x="3389052" y="1801981"/>
            <a:ext cx="4777879" cy="2037753"/>
          </a:xfrm>
          <a:prstGeom prst="rect">
            <a:avLst/>
          </a:prstGeom>
        </p:spPr>
      </p:pic>
      <p:pic>
        <p:nvPicPr>
          <p:cNvPr id="2" name="Picture 1">
            <a:extLst>
              <a:ext uri="{FF2B5EF4-FFF2-40B4-BE49-F238E27FC236}">
                <a16:creationId xmlns:a16="http://schemas.microsoft.com/office/drawing/2014/main" id="{178D885C-C89A-47CF-5D63-6934B3BB3F6A}"/>
              </a:ext>
            </a:extLst>
          </p:cNvPr>
          <p:cNvPicPr>
            <a:picLocks noChangeAspect="1"/>
          </p:cNvPicPr>
          <p:nvPr/>
        </p:nvPicPr>
        <p:blipFill rotWithShape="1">
          <a:blip r:embed="rId8"/>
          <a:srcRect l="35121" t="85506" r="58010" b="10380"/>
          <a:stretch/>
        </p:blipFill>
        <p:spPr bwMode="auto">
          <a:xfrm>
            <a:off x="186690" y="6234915"/>
            <a:ext cx="1609004" cy="542105"/>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97C840F1-299D-16F4-A0E4-EB3D3143AF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6447" y="6316692"/>
            <a:ext cx="932241" cy="397599"/>
          </a:xfrm>
          <a:prstGeom prst="rect">
            <a:avLst/>
          </a:prstGeom>
        </p:spPr>
      </p:pic>
    </p:spTree>
    <p:extLst>
      <p:ext uri="{BB962C8B-B14F-4D97-AF65-F5344CB8AC3E}">
        <p14:creationId xmlns:p14="http://schemas.microsoft.com/office/powerpoint/2010/main" val="3070489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EF3DAE0-4995-4504-A5FF-B3087A2ABD6A}"/>
              </a:ext>
            </a:extLst>
          </p:cNvPr>
          <p:cNvGrpSpPr>
            <a:grpSpLocks noChangeAspect="1"/>
          </p:cNvGrpSpPr>
          <p:nvPr/>
        </p:nvGrpSpPr>
        <p:grpSpPr bwMode="auto">
          <a:xfrm>
            <a:off x="3845767" y="3304328"/>
            <a:ext cx="1235265" cy="1122981"/>
            <a:chOff x="1290" y="7078"/>
            <a:chExt cx="1387" cy="1206"/>
          </a:xfrm>
          <a:solidFill>
            <a:schemeClr val="tx1"/>
          </a:solidFill>
        </p:grpSpPr>
        <p:sp>
          <p:nvSpPr>
            <p:cNvPr id="3" name="Oval 2">
              <a:extLst>
                <a:ext uri="{FF2B5EF4-FFF2-40B4-BE49-F238E27FC236}">
                  <a16:creationId xmlns:a16="http://schemas.microsoft.com/office/drawing/2014/main" id="{53564529-51C2-4B49-A1EB-ED0A98B46481}"/>
                </a:ext>
              </a:extLst>
            </p:cNvPr>
            <p:cNvSpPr>
              <a:spLocks noChangeArrowheads="1"/>
            </p:cNvSpPr>
            <p:nvPr/>
          </p:nvSpPr>
          <p:spPr bwMode="auto">
            <a:xfrm>
              <a:off x="1879" y="7078"/>
              <a:ext cx="209" cy="2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defPPr>
                <a:defRPr lang="nb-NO"/>
              </a:defPPr>
              <a:lvl1pPr marL="0" algn="l" defTabSz="914263" rtl="0" eaLnBrk="1" latinLnBrk="0" hangingPunct="1">
                <a:defRPr sz="1799" kern="1200">
                  <a:solidFill>
                    <a:schemeClr val="tx1"/>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349" b="0" i="0" u="none" strike="noStrike" kern="1200" cap="none" spc="0" normalizeH="0" baseline="0" noProof="0">
                <a:ln>
                  <a:noFill/>
                </a:ln>
                <a:solidFill>
                  <a:prstClr val="white"/>
                </a:solidFill>
                <a:effectLst/>
                <a:uLnTx/>
                <a:uFillTx/>
                <a:latin typeface="Calibri"/>
                <a:ea typeface="+mn-ea"/>
                <a:cs typeface="+mn-cs"/>
              </a:endParaRPr>
            </a:p>
          </p:txBody>
        </p:sp>
        <p:sp>
          <p:nvSpPr>
            <p:cNvPr id="4" name="Freeform 40">
              <a:extLst>
                <a:ext uri="{FF2B5EF4-FFF2-40B4-BE49-F238E27FC236}">
                  <a16:creationId xmlns:a16="http://schemas.microsoft.com/office/drawing/2014/main" id="{48B3ABB2-146B-4BC0-A6BC-42E6F675467F}"/>
                </a:ext>
              </a:extLst>
            </p:cNvPr>
            <p:cNvSpPr>
              <a:spLocks/>
            </p:cNvSpPr>
            <p:nvPr/>
          </p:nvSpPr>
          <p:spPr bwMode="auto">
            <a:xfrm>
              <a:off x="1798" y="7313"/>
              <a:ext cx="370" cy="610"/>
            </a:xfrm>
            <a:custGeom>
              <a:avLst/>
              <a:gdLst>
                <a:gd name="T0" fmla="*/ 134 w 156"/>
                <a:gd name="T1" fmla="*/ 0 h 257"/>
                <a:gd name="T2" fmla="*/ 22 w 156"/>
                <a:gd name="T3" fmla="*/ 0 h 257"/>
                <a:gd name="T4" fmla="*/ 0 w 156"/>
                <a:gd name="T5" fmla="*/ 22 h 257"/>
                <a:gd name="T6" fmla="*/ 0 w 156"/>
                <a:gd name="T7" fmla="*/ 137 h 257"/>
                <a:gd name="T8" fmla="*/ 31 w 156"/>
                <a:gd name="T9" fmla="*/ 137 h 257"/>
                <a:gd name="T10" fmla="*/ 31 w 156"/>
                <a:gd name="T11" fmla="*/ 257 h 257"/>
                <a:gd name="T12" fmla="*/ 124 w 156"/>
                <a:gd name="T13" fmla="*/ 257 h 257"/>
                <a:gd name="T14" fmla="*/ 124 w 156"/>
                <a:gd name="T15" fmla="*/ 137 h 257"/>
                <a:gd name="T16" fmla="*/ 156 w 156"/>
                <a:gd name="T17" fmla="*/ 137 h 257"/>
                <a:gd name="T18" fmla="*/ 156 w 156"/>
                <a:gd name="T19" fmla="*/ 22 h 257"/>
                <a:gd name="T20" fmla="*/ 134 w 156"/>
                <a:gd name="T21"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 h="257">
                  <a:moveTo>
                    <a:pt x="134" y="0"/>
                  </a:moveTo>
                  <a:cubicBezTo>
                    <a:pt x="22" y="0"/>
                    <a:pt x="22" y="0"/>
                    <a:pt x="22" y="0"/>
                  </a:cubicBezTo>
                  <a:cubicBezTo>
                    <a:pt x="10" y="0"/>
                    <a:pt x="0" y="9"/>
                    <a:pt x="0" y="22"/>
                  </a:cubicBezTo>
                  <a:cubicBezTo>
                    <a:pt x="0" y="137"/>
                    <a:pt x="0" y="137"/>
                    <a:pt x="0" y="137"/>
                  </a:cubicBezTo>
                  <a:cubicBezTo>
                    <a:pt x="31" y="137"/>
                    <a:pt x="31" y="137"/>
                    <a:pt x="31" y="137"/>
                  </a:cubicBezTo>
                  <a:cubicBezTo>
                    <a:pt x="31" y="257"/>
                    <a:pt x="31" y="257"/>
                    <a:pt x="31" y="257"/>
                  </a:cubicBezTo>
                  <a:cubicBezTo>
                    <a:pt x="124" y="257"/>
                    <a:pt x="124" y="257"/>
                    <a:pt x="124" y="257"/>
                  </a:cubicBezTo>
                  <a:cubicBezTo>
                    <a:pt x="124" y="137"/>
                    <a:pt x="124" y="137"/>
                    <a:pt x="124" y="137"/>
                  </a:cubicBezTo>
                  <a:cubicBezTo>
                    <a:pt x="156" y="137"/>
                    <a:pt x="156" y="137"/>
                    <a:pt x="156" y="137"/>
                  </a:cubicBezTo>
                  <a:cubicBezTo>
                    <a:pt x="156" y="22"/>
                    <a:pt x="156" y="22"/>
                    <a:pt x="156" y="22"/>
                  </a:cubicBezTo>
                  <a:cubicBezTo>
                    <a:pt x="156" y="10"/>
                    <a:pt x="146" y="0"/>
                    <a:pt x="1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defPPr>
                <a:defRPr lang="nb-NO"/>
              </a:defPPr>
              <a:lvl1pPr marL="0" algn="l" defTabSz="914263" rtl="0" eaLnBrk="1" latinLnBrk="0" hangingPunct="1">
                <a:defRPr sz="1799" kern="1200">
                  <a:solidFill>
                    <a:schemeClr val="tx1"/>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349"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Freeform 41">
              <a:extLst>
                <a:ext uri="{FF2B5EF4-FFF2-40B4-BE49-F238E27FC236}">
                  <a16:creationId xmlns:a16="http://schemas.microsoft.com/office/drawing/2014/main" id="{33ADDB98-BB33-4AD3-B773-3CEAF45956B3}"/>
                </a:ext>
              </a:extLst>
            </p:cNvPr>
            <p:cNvSpPr>
              <a:spLocks/>
            </p:cNvSpPr>
            <p:nvPr/>
          </p:nvSpPr>
          <p:spPr bwMode="auto">
            <a:xfrm>
              <a:off x="1290" y="7726"/>
              <a:ext cx="1387" cy="558"/>
            </a:xfrm>
            <a:custGeom>
              <a:avLst/>
              <a:gdLst>
                <a:gd name="T0" fmla="*/ 362 w 584"/>
                <a:gd name="T1" fmla="*/ 0 h 235"/>
                <a:gd name="T2" fmla="*/ 362 w 584"/>
                <a:gd name="T3" fmla="*/ 18 h 235"/>
                <a:gd name="T4" fmla="*/ 499 w 584"/>
                <a:gd name="T5" fmla="*/ 97 h 235"/>
                <a:gd name="T6" fmla="*/ 292 w 584"/>
                <a:gd name="T7" fmla="*/ 181 h 235"/>
                <a:gd name="T8" fmla="*/ 85 w 584"/>
                <a:gd name="T9" fmla="*/ 97 h 235"/>
                <a:gd name="T10" fmla="*/ 222 w 584"/>
                <a:gd name="T11" fmla="*/ 18 h 235"/>
                <a:gd name="T12" fmla="*/ 222 w 584"/>
                <a:gd name="T13" fmla="*/ 0 h 235"/>
                <a:gd name="T14" fmla="*/ 0 w 584"/>
                <a:gd name="T15" fmla="*/ 116 h 235"/>
                <a:gd name="T16" fmla="*/ 292 w 584"/>
                <a:gd name="T17" fmla="*/ 235 h 235"/>
                <a:gd name="T18" fmla="*/ 584 w 584"/>
                <a:gd name="T19" fmla="*/ 116 h 235"/>
                <a:gd name="T20" fmla="*/ 362 w 584"/>
                <a:gd name="T21"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4" h="235">
                  <a:moveTo>
                    <a:pt x="362" y="0"/>
                  </a:moveTo>
                  <a:cubicBezTo>
                    <a:pt x="362" y="18"/>
                    <a:pt x="362" y="18"/>
                    <a:pt x="362" y="18"/>
                  </a:cubicBezTo>
                  <a:cubicBezTo>
                    <a:pt x="442" y="29"/>
                    <a:pt x="499" y="61"/>
                    <a:pt x="499" y="97"/>
                  </a:cubicBezTo>
                  <a:cubicBezTo>
                    <a:pt x="499" y="144"/>
                    <a:pt x="406" y="181"/>
                    <a:pt x="292" y="181"/>
                  </a:cubicBezTo>
                  <a:cubicBezTo>
                    <a:pt x="178" y="181"/>
                    <a:pt x="85" y="144"/>
                    <a:pt x="85" y="97"/>
                  </a:cubicBezTo>
                  <a:cubicBezTo>
                    <a:pt x="85" y="60"/>
                    <a:pt x="142" y="29"/>
                    <a:pt x="222" y="18"/>
                  </a:cubicBezTo>
                  <a:cubicBezTo>
                    <a:pt x="222" y="0"/>
                    <a:pt x="222" y="0"/>
                    <a:pt x="222" y="0"/>
                  </a:cubicBezTo>
                  <a:cubicBezTo>
                    <a:pt x="95" y="13"/>
                    <a:pt x="0" y="60"/>
                    <a:pt x="0" y="116"/>
                  </a:cubicBezTo>
                  <a:cubicBezTo>
                    <a:pt x="0" y="181"/>
                    <a:pt x="131" y="235"/>
                    <a:pt x="292" y="235"/>
                  </a:cubicBezTo>
                  <a:cubicBezTo>
                    <a:pt x="453" y="235"/>
                    <a:pt x="584" y="181"/>
                    <a:pt x="584" y="116"/>
                  </a:cubicBezTo>
                  <a:cubicBezTo>
                    <a:pt x="584" y="60"/>
                    <a:pt x="489" y="13"/>
                    <a:pt x="36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defPPr>
                <a:defRPr lang="nb-NO"/>
              </a:defPPr>
              <a:lvl1pPr marL="0" algn="l" defTabSz="914263" rtl="0" eaLnBrk="1" latinLnBrk="0" hangingPunct="1">
                <a:defRPr sz="1799" kern="1200">
                  <a:solidFill>
                    <a:schemeClr val="tx1"/>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349" b="0" i="0" u="none" strike="noStrike" kern="1200" cap="none" spc="0" normalizeH="0" baseline="0" noProof="0">
                <a:ln>
                  <a:noFill/>
                </a:ln>
                <a:solidFill>
                  <a:prstClr val="white"/>
                </a:solidFill>
                <a:effectLst/>
                <a:uLnTx/>
                <a:uFillTx/>
                <a:latin typeface="Calibri"/>
                <a:ea typeface="+mn-ea"/>
                <a:cs typeface="+mn-cs"/>
              </a:endParaRPr>
            </a:p>
          </p:txBody>
        </p:sp>
        <p:sp>
          <p:nvSpPr>
            <p:cNvPr id="6" name="Freeform 42">
              <a:extLst>
                <a:ext uri="{FF2B5EF4-FFF2-40B4-BE49-F238E27FC236}">
                  <a16:creationId xmlns:a16="http://schemas.microsoft.com/office/drawing/2014/main" id="{69F91F16-4F52-442C-B7F7-841734485C47}"/>
                </a:ext>
              </a:extLst>
            </p:cNvPr>
            <p:cNvSpPr>
              <a:spLocks/>
            </p:cNvSpPr>
            <p:nvPr/>
          </p:nvSpPr>
          <p:spPr bwMode="auto">
            <a:xfrm>
              <a:off x="1568" y="7798"/>
              <a:ext cx="828" cy="323"/>
            </a:xfrm>
            <a:custGeom>
              <a:avLst/>
              <a:gdLst>
                <a:gd name="T0" fmla="*/ 245 w 349"/>
                <a:gd name="T1" fmla="*/ 0 h 136"/>
                <a:gd name="T2" fmla="*/ 245 w 349"/>
                <a:gd name="T3" fmla="*/ 21 h 136"/>
                <a:gd name="T4" fmla="*/ 281 w 349"/>
                <a:gd name="T5" fmla="*/ 54 h 136"/>
                <a:gd name="T6" fmla="*/ 175 w 349"/>
                <a:gd name="T7" fmla="*/ 97 h 136"/>
                <a:gd name="T8" fmla="*/ 68 w 349"/>
                <a:gd name="T9" fmla="*/ 54 h 136"/>
                <a:gd name="T10" fmla="*/ 104 w 349"/>
                <a:gd name="T11" fmla="*/ 21 h 136"/>
                <a:gd name="T12" fmla="*/ 104 w 349"/>
                <a:gd name="T13" fmla="*/ 0 h 136"/>
                <a:gd name="T14" fmla="*/ 0 w 349"/>
                <a:gd name="T15" fmla="*/ 65 h 136"/>
                <a:gd name="T16" fmla="*/ 175 w 349"/>
                <a:gd name="T17" fmla="*/ 136 h 136"/>
                <a:gd name="T18" fmla="*/ 349 w 349"/>
                <a:gd name="T19" fmla="*/ 65 h 136"/>
                <a:gd name="T20" fmla="*/ 245 w 349"/>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 h="136">
                  <a:moveTo>
                    <a:pt x="245" y="0"/>
                  </a:moveTo>
                  <a:cubicBezTo>
                    <a:pt x="245" y="21"/>
                    <a:pt x="245" y="21"/>
                    <a:pt x="245" y="21"/>
                  </a:cubicBezTo>
                  <a:cubicBezTo>
                    <a:pt x="267" y="29"/>
                    <a:pt x="281" y="41"/>
                    <a:pt x="281" y="54"/>
                  </a:cubicBezTo>
                  <a:cubicBezTo>
                    <a:pt x="281" y="78"/>
                    <a:pt x="234" y="97"/>
                    <a:pt x="175" y="97"/>
                  </a:cubicBezTo>
                  <a:cubicBezTo>
                    <a:pt x="116" y="97"/>
                    <a:pt x="68" y="78"/>
                    <a:pt x="68" y="54"/>
                  </a:cubicBezTo>
                  <a:cubicBezTo>
                    <a:pt x="68" y="41"/>
                    <a:pt x="82" y="29"/>
                    <a:pt x="104" y="21"/>
                  </a:cubicBezTo>
                  <a:cubicBezTo>
                    <a:pt x="104" y="0"/>
                    <a:pt x="104" y="0"/>
                    <a:pt x="104" y="0"/>
                  </a:cubicBezTo>
                  <a:cubicBezTo>
                    <a:pt x="43" y="11"/>
                    <a:pt x="0" y="36"/>
                    <a:pt x="0" y="65"/>
                  </a:cubicBezTo>
                  <a:cubicBezTo>
                    <a:pt x="0" y="104"/>
                    <a:pt x="78" y="136"/>
                    <a:pt x="175" y="136"/>
                  </a:cubicBezTo>
                  <a:cubicBezTo>
                    <a:pt x="271" y="136"/>
                    <a:pt x="349" y="104"/>
                    <a:pt x="349" y="65"/>
                  </a:cubicBezTo>
                  <a:cubicBezTo>
                    <a:pt x="349" y="36"/>
                    <a:pt x="306" y="11"/>
                    <a:pt x="24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defPPr>
                <a:defRPr lang="nb-NO"/>
              </a:defPPr>
              <a:lvl1pPr marL="0" algn="l" defTabSz="914263" rtl="0" eaLnBrk="1" latinLnBrk="0" hangingPunct="1">
                <a:defRPr sz="1799" kern="1200">
                  <a:solidFill>
                    <a:schemeClr val="tx1"/>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nb-NO" sz="1349" b="0" i="0" u="none" strike="noStrike" kern="1200" cap="none" spc="0" normalizeH="0" baseline="0" noProof="0">
                <a:ln>
                  <a:noFill/>
                </a:ln>
                <a:solidFill>
                  <a:prstClr val="white"/>
                </a:solidFill>
                <a:effectLst/>
                <a:uLnTx/>
                <a:uFillTx/>
                <a:latin typeface="Calibri"/>
                <a:ea typeface="+mn-ea"/>
                <a:cs typeface="+mn-cs"/>
              </a:endParaRPr>
            </a:p>
          </p:txBody>
        </p:sp>
      </p:grpSp>
      <p:sp>
        <p:nvSpPr>
          <p:cNvPr id="8" name="Rectangle: Rounded Corners 7">
            <a:extLst>
              <a:ext uri="{FF2B5EF4-FFF2-40B4-BE49-F238E27FC236}">
                <a16:creationId xmlns:a16="http://schemas.microsoft.com/office/drawing/2014/main" id="{9144B593-38BB-4674-AFDD-0C7194DF53FA}"/>
              </a:ext>
            </a:extLst>
          </p:cNvPr>
          <p:cNvSpPr/>
          <p:nvPr/>
        </p:nvSpPr>
        <p:spPr>
          <a:xfrm>
            <a:off x="687682" y="3844442"/>
            <a:ext cx="1498601" cy="58420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a:ea typeface="+mn-ea"/>
                <a:cs typeface="+mn-cs"/>
              </a:rPr>
              <a:t>Behavioral determinants</a:t>
            </a:r>
          </a:p>
        </p:txBody>
      </p:sp>
      <p:sp>
        <p:nvSpPr>
          <p:cNvPr id="10" name="Rectangle: Rounded Corners 9">
            <a:extLst>
              <a:ext uri="{FF2B5EF4-FFF2-40B4-BE49-F238E27FC236}">
                <a16:creationId xmlns:a16="http://schemas.microsoft.com/office/drawing/2014/main" id="{07AA4334-736C-46D9-98AB-EAD9087B01AE}"/>
              </a:ext>
            </a:extLst>
          </p:cNvPr>
          <p:cNvSpPr/>
          <p:nvPr/>
        </p:nvSpPr>
        <p:spPr>
          <a:xfrm>
            <a:off x="1477389" y="2373999"/>
            <a:ext cx="1498601" cy="584200"/>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a:ea typeface="+mn-ea"/>
                <a:cs typeface="+mn-cs"/>
              </a:rPr>
              <a:t>Material  determinants</a:t>
            </a:r>
          </a:p>
        </p:txBody>
      </p:sp>
      <p:sp>
        <p:nvSpPr>
          <p:cNvPr id="11" name="Rectangle: Rounded Corners 10">
            <a:extLst>
              <a:ext uri="{FF2B5EF4-FFF2-40B4-BE49-F238E27FC236}">
                <a16:creationId xmlns:a16="http://schemas.microsoft.com/office/drawing/2014/main" id="{EE434C65-BFB9-4F8A-A7B8-0C359A384360}"/>
              </a:ext>
            </a:extLst>
          </p:cNvPr>
          <p:cNvSpPr/>
          <p:nvPr/>
        </p:nvSpPr>
        <p:spPr>
          <a:xfrm>
            <a:off x="6740515" y="3824943"/>
            <a:ext cx="1498601" cy="584200"/>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a:ea typeface="+mn-ea"/>
                <a:cs typeface="+mn-cs"/>
              </a:rPr>
              <a:t>Psychosocial determinants</a:t>
            </a:r>
          </a:p>
        </p:txBody>
      </p:sp>
      <p:sp>
        <p:nvSpPr>
          <p:cNvPr id="12" name="Rectangle: Rounded Corners 11">
            <a:extLst>
              <a:ext uri="{FF2B5EF4-FFF2-40B4-BE49-F238E27FC236}">
                <a16:creationId xmlns:a16="http://schemas.microsoft.com/office/drawing/2014/main" id="{A43E8C49-6492-44C6-8933-54C85E00F03D}"/>
              </a:ext>
            </a:extLst>
          </p:cNvPr>
          <p:cNvSpPr/>
          <p:nvPr/>
        </p:nvSpPr>
        <p:spPr>
          <a:xfrm>
            <a:off x="5829499" y="2405704"/>
            <a:ext cx="1498601" cy="5842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a:ea typeface="+mn-ea"/>
                <a:cs typeface="+mn-cs"/>
              </a:rPr>
              <a:t>Healthcare  access</a:t>
            </a:r>
          </a:p>
        </p:txBody>
      </p:sp>
      <p:sp>
        <p:nvSpPr>
          <p:cNvPr id="13" name="Rectangle: Rounded Corners 12">
            <a:extLst>
              <a:ext uri="{FF2B5EF4-FFF2-40B4-BE49-F238E27FC236}">
                <a16:creationId xmlns:a16="http://schemas.microsoft.com/office/drawing/2014/main" id="{57E85D96-F766-4668-97B2-1BB54EF49C0F}"/>
              </a:ext>
            </a:extLst>
          </p:cNvPr>
          <p:cNvSpPr/>
          <p:nvPr/>
        </p:nvSpPr>
        <p:spPr>
          <a:xfrm>
            <a:off x="3713419" y="1321364"/>
            <a:ext cx="1498601" cy="584200"/>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a:ea typeface="+mn-ea"/>
                <a:cs typeface="+mn-cs"/>
              </a:rPr>
              <a:t>Occupational  determinants</a:t>
            </a:r>
          </a:p>
        </p:txBody>
      </p:sp>
      <p:sp>
        <p:nvSpPr>
          <p:cNvPr id="14" name="TextBox 13">
            <a:extLst>
              <a:ext uri="{FF2B5EF4-FFF2-40B4-BE49-F238E27FC236}">
                <a16:creationId xmlns:a16="http://schemas.microsoft.com/office/drawing/2014/main" id="{19CA4787-2129-4C42-842D-96195F3CE793}"/>
              </a:ext>
            </a:extLst>
          </p:cNvPr>
          <p:cNvSpPr txBox="1"/>
          <p:nvPr/>
        </p:nvSpPr>
        <p:spPr>
          <a:xfrm>
            <a:off x="1453832" y="2942092"/>
            <a:ext cx="2496404" cy="11310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4F81BD">
                    <a:lumMod val="75000"/>
                  </a:srgbClr>
                </a:solidFill>
                <a:effectLst/>
                <a:uLnTx/>
                <a:uFillTx/>
                <a:latin typeface="Calibri"/>
                <a:ea typeface="+mn-ea"/>
                <a:cs typeface="+mn-cs"/>
              </a:rPr>
              <a:t>Financial strain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4F81BD">
                    <a:lumMod val="75000"/>
                  </a:srgbClr>
                </a:solidFill>
                <a:effectLst/>
                <a:uLnTx/>
                <a:uFillTx/>
                <a:latin typeface="Calibri"/>
                <a:ea typeface="+mn-ea"/>
                <a:cs typeface="+mn-cs"/>
              </a:rPr>
              <a:t>Income level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i="0" u="none" strike="noStrike" kern="1200" cap="none" spc="0" normalizeH="0" baseline="0" noProof="0" dirty="0">
                <a:ln>
                  <a:noFill/>
                </a:ln>
                <a:solidFill>
                  <a:srgbClr val="4F81BD">
                    <a:lumMod val="75000"/>
                  </a:srgbClr>
                </a:solidFill>
                <a:effectLst/>
                <a:uLnTx/>
                <a:uFillTx/>
                <a:latin typeface="Calibri"/>
                <a:ea typeface="+mn-ea"/>
                <a:cs typeface="+mn-cs"/>
              </a:rPr>
              <a:t>Housing conditions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4F81BD">
                    <a:lumMod val="75000"/>
                  </a:srgbClr>
                </a:solidFill>
                <a:effectLst/>
                <a:uLnTx/>
                <a:uFillTx/>
                <a:latin typeface="Calibri"/>
                <a:ea typeface="+mn-ea"/>
                <a:cs typeface="+mn-cs"/>
              </a:rPr>
              <a:t>Financial difficulties in childhood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3D5E9F34-B49C-4746-B161-4F7E42325ECB}"/>
              </a:ext>
            </a:extLst>
          </p:cNvPr>
          <p:cNvSpPr txBox="1"/>
          <p:nvPr/>
        </p:nvSpPr>
        <p:spPr>
          <a:xfrm>
            <a:off x="687682" y="4487887"/>
            <a:ext cx="2671403"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i="0" u="none" strike="noStrike" kern="1200" cap="none" spc="0" normalizeH="0" baseline="0" noProof="0" dirty="0">
                <a:ln>
                  <a:noFill/>
                </a:ln>
                <a:solidFill>
                  <a:srgbClr val="C0504D">
                    <a:lumMod val="75000"/>
                  </a:srgbClr>
                </a:solidFill>
                <a:effectLst/>
                <a:uLnTx/>
                <a:uFillTx/>
                <a:latin typeface="Calibri"/>
                <a:ea typeface="+mn-ea"/>
                <a:cs typeface="+mn-cs"/>
              </a:rPr>
              <a:t>Smoking</a:t>
            </a:r>
            <a:r>
              <a:rPr kumimoji="0" lang="en-US" sz="1350" b="1" i="0" u="none" strike="noStrike" kern="1200" cap="none" spc="0" normalizeH="0" baseline="0" noProof="0" dirty="0">
                <a:ln>
                  <a:noFill/>
                </a:ln>
                <a:solidFill>
                  <a:srgbClr val="C0504D">
                    <a:lumMod val="75000"/>
                  </a:srgbClr>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C0504D">
                    <a:lumMod val="75000"/>
                  </a:srgbClr>
                </a:solidFill>
                <a:effectLst/>
                <a:uLnTx/>
                <a:uFillTx/>
                <a:latin typeface="Calibri"/>
                <a:ea typeface="+mn-ea"/>
                <a:cs typeface="+mn-cs"/>
              </a:rPr>
              <a:t>Alcohol consumption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C0504D">
                    <a:lumMod val="75000"/>
                  </a:srgbClr>
                </a:solidFill>
                <a:effectLst/>
                <a:uLnTx/>
                <a:uFillTx/>
                <a:latin typeface="Calibri"/>
                <a:ea typeface="+mn-ea"/>
                <a:cs typeface="+mn-cs"/>
              </a:rPr>
              <a:t>Physical activity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C0504D">
                    <a:lumMod val="75000"/>
                  </a:srgbClr>
                </a:solidFill>
                <a:effectLst/>
                <a:uLnTx/>
                <a:uFillTx/>
                <a:latin typeface="Calibri"/>
                <a:ea typeface="+mn-ea"/>
                <a:cs typeface="+mn-cs"/>
              </a:rPr>
              <a:t>Fruit and vegetable consumption</a:t>
            </a:r>
          </a:p>
        </p:txBody>
      </p:sp>
      <p:sp>
        <p:nvSpPr>
          <p:cNvPr id="16" name="TextBox 15">
            <a:extLst>
              <a:ext uri="{FF2B5EF4-FFF2-40B4-BE49-F238E27FC236}">
                <a16:creationId xmlns:a16="http://schemas.microsoft.com/office/drawing/2014/main" id="{14D3EAD2-5517-42BE-8E4A-0C18D76AB5B8}"/>
              </a:ext>
            </a:extLst>
          </p:cNvPr>
          <p:cNvSpPr txBox="1"/>
          <p:nvPr/>
        </p:nvSpPr>
        <p:spPr>
          <a:xfrm>
            <a:off x="3720745" y="1910615"/>
            <a:ext cx="1675967" cy="11310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4BACC6">
                    <a:lumMod val="50000"/>
                  </a:srgbClr>
                </a:solidFill>
                <a:effectLst/>
                <a:uLnTx/>
                <a:uFillTx/>
                <a:latin typeface="Calibri"/>
                <a:ea typeface="+mn-ea"/>
                <a:cs typeface="+mn-cs"/>
              </a:rPr>
              <a:t>Employment status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4BACC6">
                    <a:lumMod val="50000"/>
                  </a:srgbClr>
                </a:solidFill>
                <a:effectLst/>
                <a:uLnTx/>
                <a:uFillTx/>
                <a:latin typeface="Calibri"/>
                <a:ea typeface="+mn-ea"/>
                <a:cs typeface="+mn-cs"/>
              </a:rPr>
              <a:t>Ergonomic  hazards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4BACC6">
                    <a:lumMod val="50000"/>
                  </a:srgbClr>
                </a:solidFill>
                <a:effectLst/>
                <a:uLnTx/>
                <a:uFillTx/>
                <a:latin typeface="Calibri"/>
                <a:ea typeface="+mn-ea"/>
                <a:cs typeface="+mn-cs"/>
              </a:rPr>
              <a:t>Material hazards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4BACC6">
                    <a:lumMod val="50000"/>
                  </a:srgbClr>
                </a:solidFill>
                <a:effectLst/>
                <a:uLnTx/>
                <a:uFillTx/>
                <a:latin typeface="Calibri"/>
                <a:ea typeface="+mn-ea"/>
                <a:cs typeface="+mn-cs"/>
              </a:rPr>
              <a:t>Job control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ADE3901C-57CB-429F-A5E3-A25A1CCF6A29}"/>
              </a:ext>
            </a:extLst>
          </p:cNvPr>
          <p:cNvSpPr txBox="1"/>
          <p:nvPr/>
        </p:nvSpPr>
        <p:spPr>
          <a:xfrm>
            <a:off x="5781610" y="2924764"/>
            <a:ext cx="2065867" cy="13388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79646">
                    <a:lumMod val="75000"/>
                  </a:srgbClr>
                </a:solidFill>
                <a:effectLst/>
                <a:uLnTx/>
                <a:uFillTx/>
                <a:latin typeface="Calibri"/>
                <a:ea typeface="+mn-ea"/>
                <a:cs typeface="+mn-cs"/>
              </a:rPr>
              <a:t>Unmet need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79646">
                    <a:lumMod val="75000"/>
                  </a:srgbClr>
                </a:solidFill>
                <a:effectLst/>
                <a:uLnTx/>
                <a:uFillTx/>
                <a:latin typeface="Calibri"/>
                <a:ea typeface="+mn-ea"/>
                <a:cs typeface="+mn-cs"/>
              </a:rPr>
              <a:t>Access to GP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79646">
                    <a:lumMod val="75000"/>
                  </a:srgbClr>
                </a:solidFill>
                <a:effectLst/>
                <a:uLnTx/>
                <a:uFillTx/>
                <a:latin typeface="Calibri"/>
                <a:ea typeface="+mn-ea"/>
                <a:cs typeface="+mn-cs"/>
              </a:rPr>
              <a:t>Access to specialized care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79646">
                    <a:lumMod val="75000"/>
                  </a:srgbClr>
                </a:solidFill>
                <a:effectLst/>
                <a:uLnTx/>
                <a:uFillTx/>
                <a:latin typeface="Calibri"/>
                <a:ea typeface="+mn-ea"/>
                <a:cs typeface="+mn-cs"/>
              </a:rPr>
              <a:t>Access to alternative care</a:t>
            </a:r>
          </a:p>
          <a:p>
            <a:r>
              <a:rPr lang="en-US" sz="1350" dirty="0">
                <a:solidFill>
                  <a:srgbClr val="F79646">
                    <a:lumMod val="75000"/>
                  </a:srgbClr>
                </a:solidFill>
                <a:latin typeface="Calibri"/>
              </a:rPr>
              <a:t>Unpaid care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79646">
                  <a:lumMod val="75000"/>
                </a:srgbClr>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ED5A5727-3F41-4800-8E71-A70A021FC461}"/>
              </a:ext>
            </a:extLst>
          </p:cNvPr>
          <p:cNvSpPr txBox="1"/>
          <p:nvPr/>
        </p:nvSpPr>
        <p:spPr>
          <a:xfrm>
            <a:off x="6646333" y="4485730"/>
            <a:ext cx="2497667" cy="7232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8064A2">
                    <a:lumMod val="50000"/>
                  </a:srgbClr>
                </a:solidFill>
                <a:effectLst/>
                <a:uLnTx/>
                <a:uFillTx/>
                <a:latin typeface="Calibri"/>
                <a:ea typeface="+mn-ea"/>
                <a:cs typeface="+mn-cs"/>
              </a:rPr>
              <a:t>Household conflict in childhood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8064A2">
                    <a:lumMod val="50000"/>
                  </a:srgbClr>
                </a:solidFill>
                <a:effectLst/>
                <a:uLnTx/>
                <a:uFillTx/>
                <a:latin typeface="Calibri"/>
                <a:ea typeface="+mn-ea"/>
                <a:cs typeface="+mn-cs"/>
              </a:rPr>
              <a:t>Social network </a:t>
            </a:r>
          </a:p>
          <a:p>
            <a:r>
              <a:rPr lang="en-US" sz="1400" dirty="0">
                <a:solidFill>
                  <a:schemeClr val="accent4">
                    <a:lumMod val="50000"/>
                  </a:schemeClr>
                </a:solidFill>
              </a:rPr>
              <a:t>Sense of control </a:t>
            </a:r>
          </a:p>
        </p:txBody>
      </p:sp>
      <p:sp>
        <p:nvSpPr>
          <p:cNvPr id="21" name="Arrow: Right 20">
            <a:extLst>
              <a:ext uri="{FF2B5EF4-FFF2-40B4-BE49-F238E27FC236}">
                <a16:creationId xmlns:a16="http://schemas.microsoft.com/office/drawing/2014/main" id="{A7D48FF4-4185-4537-B2CC-1A37C5C7E008}"/>
              </a:ext>
            </a:extLst>
          </p:cNvPr>
          <p:cNvSpPr/>
          <p:nvPr/>
        </p:nvSpPr>
        <p:spPr>
          <a:xfrm>
            <a:off x="2466481" y="4063537"/>
            <a:ext cx="1300079" cy="153000"/>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2" name="Arrow: Right 21">
            <a:extLst>
              <a:ext uri="{FF2B5EF4-FFF2-40B4-BE49-F238E27FC236}">
                <a16:creationId xmlns:a16="http://schemas.microsoft.com/office/drawing/2014/main" id="{279ECD24-4609-4895-8674-2B1B09F354E2}"/>
              </a:ext>
            </a:extLst>
          </p:cNvPr>
          <p:cNvSpPr/>
          <p:nvPr/>
        </p:nvSpPr>
        <p:spPr>
          <a:xfrm rot="2002558">
            <a:off x="3003176" y="3168803"/>
            <a:ext cx="1219822" cy="119997"/>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Arrow: Right 22">
            <a:extLst>
              <a:ext uri="{FF2B5EF4-FFF2-40B4-BE49-F238E27FC236}">
                <a16:creationId xmlns:a16="http://schemas.microsoft.com/office/drawing/2014/main" id="{02D34414-B7C1-4404-948D-3A3F1D9B4A04}"/>
              </a:ext>
            </a:extLst>
          </p:cNvPr>
          <p:cNvSpPr/>
          <p:nvPr/>
        </p:nvSpPr>
        <p:spPr>
          <a:xfrm rot="5400000">
            <a:off x="4224404" y="2929415"/>
            <a:ext cx="464162" cy="120977"/>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Arrow: Right 23">
            <a:extLst>
              <a:ext uri="{FF2B5EF4-FFF2-40B4-BE49-F238E27FC236}">
                <a16:creationId xmlns:a16="http://schemas.microsoft.com/office/drawing/2014/main" id="{E86794CD-6656-417B-B4E5-AC900ACF90AE}"/>
              </a:ext>
            </a:extLst>
          </p:cNvPr>
          <p:cNvSpPr/>
          <p:nvPr/>
        </p:nvSpPr>
        <p:spPr>
          <a:xfrm rot="8874696">
            <a:off x="4691100" y="3187073"/>
            <a:ext cx="1095649" cy="122814"/>
          </a:xfrm>
          <a:prstGeom prst="right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5" name="Arrow: Right 24">
            <a:extLst>
              <a:ext uri="{FF2B5EF4-FFF2-40B4-BE49-F238E27FC236}">
                <a16:creationId xmlns:a16="http://schemas.microsoft.com/office/drawing/2014/main" id="{99807C71-1BA7-4B40-AA5D-8EB0FD727EE9}"/>
              </a:ext>
            </a:extLst>
          </p:cNvPr>
          <p:cNvSpPr/>
          <p:nvPr/>
        </p:nvSpPr>
        <p:spPr>
          <a:xfrm rot="10800000">
            <a:off x="5160238" y="4040543"/>
            <a:ext cx="1300079" cy="153000"/>
          </a:xfrm>
          <a:prstGeom prst="rightArrow">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a:extLst>
              <a:ext uri="{FF2B5EF4-FFF2-40B4-BE49-F238E27FC236}">
                <a16:creationId xmlns:a16="http://schemas.microsoft.com/office/drawing/2014/main" id="{B21300D1-0F81-4729-8365-7245BEA34864}"/>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15967" y="6033581"/>
            <a:ext cx="1038009" cy="419101"/>
          </a:xfrm>
          <a:prstGeom prst="rect">
            <a:avLst/>
          </a:prstGeom>
          <a:noFill/>
          <a:ln>
            <a:noFill/>
          </a:ln>
        </p:spPr>
      </p:pic>
      <p:sp>
        <p:nvSpPr>
          <p:cNvPr id="7" name="TextBox 6">
            <a:extLst>
              <a:ext uri="{FF2B5EF4-FFF2-40B4-BE49-F238E27FC236}">
                <a16:creationId xmlns:a16="http://schemas.microsoft.com/office/drawing/2014/main" id="{6C09F98C-6F7A-4B0E-BA1B-E4AE3CCA8037}"/>
              </a:ext>
            </a:extLst>
          </p:cNvPr>
          <p:cNvSpPr txBox="1"/>
          <p:nvPr/>
        </p:nvSpPr>
        <p:spPr>
          <a:xfrm>
            <a:off x="687682" y="21714"/>
            <a:ext cx="8238067"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BACC6">
                    <a:lumMod val="50000"/>
                  </a:srgbClr>
                </a:solidFill>
                <a:effectLst/>
                <a:uLnTx/>
                <a:uFillTx/>
                <a:latin typeface="Calibri"/>
                <a:ea typeface="+mn-ea"/>
                <a:cs typeface="+mn-cs"/>
              </a:rPr>
              <a:t>European Social Survey </a:t>
            </a:r>
            <a:r>
              <a:rPr kumimoji="0" lang="en-US" sz="3200" b="0" i="0" u="none" strike="noStrike" kern="1200" cap="none" spc="0" normalizeH="0" baseline="0" noProof="0" dirty="0" err="1">
                <a:ln>
                  <a:noFill/>
                </a:ln>
                <a:solidFill>
                  <a:srgbClr val="4BACC6">
                    <a:lumMod val="50000"/>
                  </a:srgbClr>
                </a:solidFill>
                <a:effectLst/>
                <a:uLnTx/>
                <a:uFillTx/>
                <a:latin typeface="Calibri"/>
                <a:ea typeface="+mn-ea"/>
                <a:cs typeface="+mn-cs"/>
              </a:rPr>
              <a:t>runde</a:t>
            </a:r>
            <a:r>
              <a:rPr kumimoji="0" lang="en-US" sz="3200" b="0" i="0" u="none" strike="noStrike" kern="1200" cap="none" spc="0" normalizeH="0" baseline="0" noProof="0" dirty="0">
                <a:ln>
                  <a:noFill/>
                </a:ln>
                <a:solidFill>
                  <a:srgbClr val="4BACC6">
                    <a:lumMod val="50000"/>
                  </a:srgbClr>
                </a:solidFill>
                <a:effectLst/>
                <a:uLnTx/>
                <a:uFillTx/>
                <a:latin typeface="Calibri"/>
                <a:ea typeface="+mn-ea"/>
                <a:cs typeface="+mn-cs"/>
              </a:rPr>
              <a:t> 11 (ESS 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BACC6">
                    <a:lumMod val="50000"/>
                  </a:srgbClr>
                </a:solidFill>
                <a:effectLst/>
                <a:uLnTx/>
                <a:uFillTx/>
                <a:latin typeface="Calibri"/>
                <a:ea typeface="+mn-ea"/>
                <a:cs typeface="+mn-cs"/>
              </a:rPr>
              <a:t>Health inequalities Module (2024 data)</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37DB9FB7-22A9-43A9-91D5-8823AD1A96CA}"/>
              </a:ext>
            </a:extLst>
          </p:cNvPr>
          <p:cNvSpPr/>
          <p:nvPr/>
        </p:nvSpPr>
        <p:spPr>
          <a:xfrm>
            <a:off x="3848246" y="5253769"/>
            <a:ext cx="1548465" cy="782714"/>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a:ea typeface="+mn-ea"/>
                <a:cs typeface="+mn-cs"/>
              </a:rPr>
              <a:t>Health/NCDs</a:t>
            </a:r>
          </a:p>
        </p:txBody>
      </p:sp>
      <p:cxnSp>
        <p:nvCxnSpPr>
          <p:cNvPr id="20" name="Straight Arrow Connector 19">
            <a:extLst>
              <a:ext uri="{FF2B5EF4-FFF2-40B4-BE49-F238E27FC236}">
                <a16:creationId xmlns:a16="http://schemas.microsoft.com/office/drawing/2014/main" id="{393C63A3-CA4D-4642-A8AC-76B4210032D5}"/>
              </a:ext>
            </a:extLst>
          </p:cNvPr>
          <p:cNvCxnSpPr>
            <a:cxnSpLocks/>
          </p:cNvCxnSpPr>
          <p:nvPr/>
        </p:nvCxnSpPr>
        <p:spPr>
          <a:xfrm flipH="1">
            <a:off x="4470787" y="4710249"/>
            <a:ext cx="6469" cy="527263"/>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28" name="TextBox 27">
            <a:extLst>
              <a:ext uri="{FF2B5EF4-FFF2-40B4-BE49-F238E27FC236}">
                <a16:creationId xmlns:a16="http://schemas.microsoft.com/office/drawing/2014/main" id="{108B5AB5-1D29-43FD-BE96-B89EB4A6974E}"/>
              </a:ext>
            </a:extLst>
          </p:cNvPr>
          <p:cNvSpPr txBox="1"/>
          <p:nvPr/>
        </p:nvSpPr>
        <p:spPr>
          <a:xfrm>
            <a:off x="4078433" y="4341784"/>
            <a:ext cx="1081803" cy="461665"/>
          </a:xfrm>
          <a:prstGeom prst="rect">
            <a:avLst/>
          </a:prstGeom>
          <a:noFill/>
        </p:spPr>
        <p:txBody>
          <a:bodyPr wrap="square" rtlCol="0">
            <a:spAutoFit/>
          </a:bodyPr>
          <a:lstStyle/>
          <a:p>
            <a:r>
              <a:rPr lang="en-US" sz="2400" b="1" dirty="0"/>
              <a:t>ESS 11</a:t>
            </a:r>
          </a:p>
        </p:txBody>
      </p:sp>
      <p:sp>
        <p:nvSpPr>
          <p:cNvPr id="19" name="TextBox 18">
            <a:extLst>
              <a:ext uri="{FF2B5EF4-FFF2-40B4-BE49-F238E27FC236}">
                <a16:creationId xmlns:a16="http://schemas.microsoft.com/office/drawing/2014/main" id="{548EF132-6120-4E59-AFD8-14F2F5286E74}"/>
              </a:ext>
            </a:extLst>
          </p:cNvPr>
          <p:cNvSpPr txBox="1"/>
          <p:nvPr/>
        </p:nvSpPr>
        <p:spPr>
          <a:xfrm>
            <a:off x="4004458" y="6033581"/>
            <a:ext cx="1659741" cy="584775"/>
          </a:xfrm>
          <a:prstGeom prst="rect">
            <a:avLst/>
          </a:prstGeom>
          <a:noFill/>
        </p:spPr>
        <p:txBody>
          <a:bodyPr wrap="square" rtlCol="0">
            <a:spAutoFit/>
          </a:bodyPr>
          <a:lstStyle/>
          <a:p>
            <a:r>
              <a:rPr lang="en-US" sz="1400" dirty="0">
                <a:solidFill>
                  <a:srgbClr val="B499DB"/>
                </a:solidFill>
              </a:rPr>
              <a:t>Cancer</a:t>
            </a:r>
          </a:p>
          <a:p>
            <a:r>
              <a:rPr lang="en-US" sz="1400" dirty="0">
                <a:solidFill>
                  <a:srgbClr val="B499DB"/>
                </a:solidFill>
              </a:rPr>
              <a:t>Mental health</a:t>
            </a:r>
            <a:r>
              <a:rPr lang="en-US" dirty="0"/>
              <a:t> </a:t>
            </a:r>
          </a:p>
        </p:txBody>
      </p:sp>
    </p:spTree>
    <p:extLst>
      <p:ext uri="{BB962C8B-B14F-4D97-AF65-F5344CB8AC3E}">
        <p14:creationId xmlns:p14="http://schemas.microsoft.com/office/powerpoint/2010/main" val="2720046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FE84377E-3288-D575-075D-D6E3C0D39965}"/>
              </a:ext>
            </a:extLst>
          </p:cNvPr>
          <p:cNvPicPr/>
          <p:nvPr/>
        </p:nvPicPr>
        <p:blipFill rotWithShape="1">
          <a:blip r:embed="rId2"/>
          <a:srcRect l="10193" t="31908" r="66320" b="27158"/>
          <a:stretch/>
        </p:blipFill>
        <p:spPr bwMode="auto">
          <a:xfrm>
            <a:off x="880533" y="102658"/>
            <a:ext cx="6697134" cy="605260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02619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srcRect l="33370" t="20091" r="19566" b="18692"/>
          <a:stretch/>
        </p:blipFill>
        <p:spPr bwMode="auto">
          <a:xfrm>
            <a:off x="571500" y="955595"/>
            <a:ext cx="7810500" cy="5333999"/>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2831357" y="586263"/>
            <a:ext cx="4159857" cy="369332"/>
          </a:xfrm>
          <a:prstGeom prst="rect">
            <a:avLst/>
          </a:prstGeom>
          <a:noFill/>
        </p:spPr>
        <p:txBody>
          <a:bodyPr wrap="none">
            <a:spAutoFit/>
          </a:bodyPr>
          <a:lstStyle/>
          <a:p>
            <a:r>
              <a:rPr lang="nb-NO" b="1" dirty="0"/>
              <a:t>Forventet levealder i Norge,  1846 – 2016 </a:t>
            </a:r>
          </a:p>
        </p:txBody>
      </p:sp>
      <p:pic>
        <p:nvPicPr>
          <p:cNvPr id="5" name="Picture 4" descr="Skjermbilde 2017-10-23 kl. 10.56.4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6282" y="160006"/>
            <a:ext cx="572435" cy="789960"/>
          </a:xfrm>
          <a:prstGeom prst="rect">
            <a:avLst/>
          </a:prstGeom>
        </p:spPr>
      </p:pic>
    </p:spTree>
    <p:extLst>
      <p:ext uri="{BB962C8B-B14F-4D97-AF65-F5344CB8AC3E}">
        <p14:creationId xmlns:p14="http://schemas.microsoft.com/office/powerpoint/2010/main" val="2153376413"/>
      </p:ext>
    </p:extLst>
  </p:cSld>
  <p:clrMapOvr>
    <a:masterClrMapping/>
  </p:clrMapOvr>
  <p:transition spd="med">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295BFD8B-6A91-BA63-3890-8A4422F678F0}"/>
              </a:ext>
            </a:extLst>
          </p:cNvPr>
          <p:cNvPicPr>
            <a:picLocks noChangeAspect="1"/>
          </p:cNvPicPr>
          <p:nvPr/>
        </p:nvPicPr>
        <p:blipFill rotWithShape="1">
          <a:blip r:embed="rId2"/>
          <a:srcRect l="29554" t="19319" r="22380" b="17425"/>
          <a:stretch/>
        </p:blipFill>
        <p:spPr bwMode="auto">
          <a:xfrm>
            <a:off x="775070" y="0"/>
            <a:ext cx="7460957" cy="6136323"/>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246288C5-96CD-2865-F324-AA78FAA908BF}"/>
              </a:ext>
            </a:extLst>
          </p:cNvPr>
          <p:cNvSpPr txBox="1"/>
          <p:nvPr/>
        </p:nvSpPr>
        <p:spPr>
          <a:xfrm>
            <a:off x="321083" y="6137292"/>
            <a:ext cx="8368930" cy="646331"/>
          </a:xfrm>
          <a:prstGeom prst="rect">
            <a:avLst/>
          </a:prstGeom>
          <a:noFill/>
        </p:spPr>
        <p:txBody>
          <a:bodyPr wrap="square">
            <a:spAutoFit/>
          </a:bodyPr>
          <a:lstStyle/>
          <a:p>
            <a:r>
              <a:rPr lang="en-US" dirty="0">
                <a:hlinkClick r:id="rId3"/>
              </a:rPr>
              <a:t>Changing life expectancy in European countries 1990-2021: a </a:t>
            </a:r>
            <a:r>
              <a:rPr lang="en-US" dirty="0" err="1">
                <a:hlinkClick r:id="rId3"/>
              </a:rPr>
              <a:t>subanalysis</a:t>
            </a:r>
            <a:r>
              <a:rPr lang="en-US" dirty="0">
                <a:hlinkClick r:id="rId3"/>
              </a:rPr>
              <a:t> of causes and risk factors from the Global Burden of Disease Study 2021</a:t>
            </a:r>
            <a:endParaRPr lang="nb-NO" dirty="0"/>
          </a:p>
        </p:txBody>
      </p:sp>
    </p:spTree>
    <p:extLst>
      <p:ext uri="{BB962C8B-B14F-4D97-AF65-F5344CB8AC3E}">
        <p14:creationId xmlns:p14="http://schemas.microsoft.com/office/powerpoint/2010/main" val="1527394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27DD0784-86BB-F1F7-8F32-98ED21B22D67}"/>
              </a:ext>
            </a:extLst>
          </p:cNvPr>
          <p:cNvPicPr>
            <a:picLocks noChangeAspect="1"/>
          </p:cNvPicPr>
          <p:nvPr/>
        </p:nvPicPr>
        <p:blipFill rotWithShape="1">
          <a:blip r:embed="rId2"/>
          <a:srcRect l="5096" t="21628" r="34966" b="9413"/>
          <a:stretch/>
        </p:blipFill>
        <p:spPr bwMode="auto">
          <a:xfrm>
            <a:off x="88232" y="127466"/>
            <a:ext cx="8634942" cy="6207261"/>
          </a:xfrm>
          <a:prstGeom prst="rect">
            <a:avLst/>
          </a:prstGeom>
          <a:ln>
            <a:noFill/>
          </a:ln>
          <a:extLst>
            <a:ext uri="{53640926-AAD7-44D8-BBD7-CCE9431645EC}">
              <a14:shadowObscured xmlns:a14="http://schemas.microsoft.com/office/drawing/2010/main"/>
            </a:ext>
          </a:extLst>
        </p:spPr>
      </p:pic>
      <p:sp>
        <p:nvSpPr>
          <p:cNvPr id="4" name="Rectangle 2">
            <a:extLst>
              <a:ext uri="{FF2B5EF4-FFF2-40B4-BE49-F238E27FC236}">
                <a16:creationId xmlns:a16="http://schemas.microsoft.com/office/drawing/2014/main" id="{DA1D6509-F034-7918-946D-6BC7B053FD0B}"/>
              </a:ext>
            </a:extLst>
          </p:cNvPr>
          <p:cNvSpPr>
            <a:spLocks noChangeArrowheads="1"/>
          </p:cNvSpPr>
          <p:nvPr/>
        </p:nvSpPr>
        <p:spPr bwMode="auto">
          <a:xfrm>
            <a:off x="414867" y="6334727"/>
            <a:ext cx="7981672"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nb-NO" altLang="nb-NO" sz="1000" dirty="0" err="1">
                <a:solidFill>
                  <a:srgbClr val="1B1B1B"/>
                </a:solidFill>
                <a:latin typeface="+mj-lt"/>
              </a:rPr>
              <a:t>Lancet</a:t>
            </a:r>
            <a:r>
              <a:rPr lang="nb-NO" altLang="nb-NO" sz="1000" dirty="0">
                <a:solidFill>
                  <a:srgbClr val="1B1B1B"/>
                </a:solidFill>
                <a:latin typeface="+mj-lt"/>
              </a:rPr>
              <a:t> Public Health: </a:t>
            </a:r>
            <a:r>
              <a:rPr lang="en-US" sz="1000" b="1" i="0" dirty="0">
                <a:solidFill>
                  <a:srgbClr val="1B1B1B"/>
                </a:solidFill>
                <a:effectLst/>
                <a:latin typeface="+mj-lt"/>
              </a:rPr>
              <a:t>Changes in life expectancy and disease burden in Norway, 1990–2019: an analysis of the Global Burden of Disease Study 2019</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dirty="0" err="1">
                <a:ln>
                  <a:noFill/>
                </a:ln>
                <a:solidFill>
                  <a:srgbClr val="1B1B1B"/>
                </a:solidFill>
                <a:effectLst/>
                <a:latin typeface="+mj-lt"/>
              </a:rPr>
              <a:t>doi</a:t>
            </a:r>
            <a:r>
              <a:rPr kumimoji="0" lang="nb-NO" altLang="nb-NO" sz="1000" b="0" i="0" u="none" strike="noStrike" cap="none" normalizeH="0" baseline="0" dirty="0">
                <a:ln>
                  <a:noFill/>
                </a:ln>
                <a:solidFill>
                  <a:srgbClr val="1B1B1B"/>
                </a:solidFill>
                <a:effectLst/>
                <a:latin typeface="+mj-lt"/>
              </a:rPr>
              <a:t>: </a:t>
            </a:r>
            <a:r>
              <a:rPr kumimoji="0" lang="nb-NO" altLang="nb-NO" sz="1000" b="0" i="0" u="sng" strike="noStrike" cap="none" normalizeH="0" baseline="0" dirty="0">
                <a:ln>
                  <a:noFill/>
                </a:ln>
                <a:solidFill>
                  <a:srgbClr val="005EA2"/>
                </a:solidFill>
                <a:effectLst/>
                <a:latin typeface="+mj-lt"/>
                <a:hlinkClick r:id="rId3"/>
              </a:rPr>
              <a:t>10.1016/S2468-2667(22)00092-5</a:t>
            </a:r>
            <a:r>
              <a:rPr kumimoji="0" lang="nb-NO" altLang="nb-NO" sz="1000" b="0" i="0" u="none" strike="noStrike" cap="none" normalizeH="0" baseline="0" dirty="0">
                <a:ln>
                  <a:noFill/>
                </a:ln>
                <a:solidFill>
                  <a:schemeClr val="tx1"/>
                </a:solidFill>
                <a:effectLst/>
                <a:latin typeface="+mj-lt"/>
              </a:rPr>
              <a:t> </a:t>
            </a:r>
          </a:p>
        </p:txBody>
      </p:sp>
    </p:spTree>
    <p:extLst>
      <p:ext uri="{BB962C8B-B14F-4D97-AF65-F5344CB8AC3E}">
        <p14:creationId xmlns:p14="http://schemas.microsoft.com/office/powerpoint/2010/main" val="45103882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402E81CAA9BB46B9E198293B7FD737" ma:contentTypeVersion="5" ma:contentTypeDescription="Create a new document." ma:contentTypeScope="" ma:versionID="941b00a5d180cbd4bbb0aadf058587b9">
  <xsd:schema xmlns:xsd="http://www.w3.org/2001/XMLSchema" xmlns:xs="http://www.w3.org/2001/XMLSchema" xmlns:p="http://schemas.microsoft.com/office/2006/metadata/properties" xmlns:ns3="1e7f4dd5-ee3d-49fd-9834-5ae071e0a1e2" targetNamespace="http://schemas.microsoft.com/office/2006/metadata/properties" ma:root="true" ma:fieldsID="b7f3b1b2c9e03fe733269494370f1e30" ns3:_="">
    <xsd:import namespace="1e7f4dd5-ee3d-49fd-9834-5ae071e0a1e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7f4dd5-ee3d-49fd-9834-5ae071e0a1e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1B84A5-E68F-4D1C-AD9A-C497BD9294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7f4dd5-ee3d-49fd-9834-5ae071e0a1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015814-0C02-4507-B5D7-B80447B2443B}">
  <ds:schemaRefs>
    <ds:schemaRef ds:uri="http://www.w3.org/XML/1998/namespace"/>
    <ds:schemaRef ds:uri="http://purl.org/dc/elements/1.1/"/>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schemas.microsoft.com/office/infopath/2007/PartnerControls"/>
    <ds:schemaRef ds:uri="1e7f4dd5-ee3d-49fd-9834-5ae071e0a1e2"/>
    <ds:schemaRef ds:uri="http://purl.org/dc/dcmitype/"/>
  </ds:schemaRefs>
</ds:datastoreItem>
</file>

<file path=customXml/itemProps3.xml><?xml version="1.0" encoding="utf-8"?>
<ds:datastoreItem xmlns:ds="http://schemas.openxmlformats.org/officeDocument/2006/customXml" ds:itemID="{4998B7FE-E9B0-4D55-BDC8-FFD7B32D2D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0</TotalTime>
  <Words>2735</Words>
  <Application>Microsoft Office PowerPoint</Application>
  <PresentationFormat>Skjermfremvisning (4:3)</PresentationFormat>
  <Paragraphs>236</Paragraphs>
  <Slides>43</Slides>
  <Notes>19</Notes>
  <HiddenSlides>0</HiddenSlides>
  <MMClips>0</MMClips>
  <ScaleCrop>false</ScaleCrop>
  <HeadingPairs>
    <vt:vector size="6" baseType="variant">
      <vt:variant>
        <vt:lpstr>Brukte skrifter</vt:lpstr>
      </vt:variant>
      <vt:variant>
        <vt:i4>12</vt:i4>
      </vt:variant>
      <vt:variant>
        <vt:lpstr>Tema</vt:lpstr>
      </vt:variant>
      <vt:variant>
        <vt:i4>1</vt:i4>
      </vt:variant>
      <vt:variant>
        <vt:lpstr>Lysbildetitler</vt:lpstr>
      </vt:variant>
      <vt:variant>
        <vt:i4>43</vt:i4>
      </vt:variant>
    </vt:vector>
  </HeadingPairs>
  <TitlesOfParts>
    <vt:vector size="56" baseType="lpstr">
      <vt:lpstr>aktivgroteskbold</vt:lpstr>
      <vt:lpstr>Aptos</vt:lpstr>
      <vt:lpstr>Arial</vt:lpstr>
      <vt:lpstr>Brandon Text</vt:lpstr>
      <vt:lpstr>Calibri</vt:lpstr>
      <vt:lpstr>Gotham Book</vt:lpstr>
      <vt:lpstr>Gotham Medium</vt:lpstr>
      <vt:lpstr>Nunito Sans</vt:lpstr>
      <vt:lpstr>PublicoText</vt:lpstr>
      <vt:lpstr>Roboto</vt:lpstr>
      <vt:lpstr>Scala Sans OT</vt:lpstr>
      <vt:lpstr>Times New Roman</vt:lpstr>
      <vt:lpstr>Office-tema</vt:lpstr>
      <vt:lpstr>PowerPoint-presentasjon</vt:lpstr>
      <vt:lpstr>PowerPoint-presentasjon</vt:lpstr>
      <vt:lpstr>PowerPoint-presentasjon</vt:lpstr>
      <vt:lpstr>Årsakene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Parental education and inequalities in child mortality:  A global systematic review  and meta-analysis</vt:lpstr>
      <vt:lpstr>PowerPoint-presentasjon</vt:lpstr>
      <vt:lpstr>PowerPoint-presentasjon</vt:lpstr>
      <vt:lpstr>PowerPoint-presentasjon</vt:lpstr>
      <vt:lpstr>Utdanningforskjeller i helse: data fra European Social Survey (2024)</vt:lpstr>
      <vt:lpstr>Forklaringer på ulikhetene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Tiltak: hovedgrepene</vt:lpstr>
      <vt:lpstr>PowerPoint-presentasjon</vt:lpstr>
      <vt:lpstr>PowerPoint-presentasjon</vt:lpstr>
      <vt:lpstr>PowerPoint-presentasjon</vt:lpstr>
      <vt:lpstr>PowerPoint-presentasjon</vt:lpstr>
      <vt:lpstr>PowerPoint-presentasjon</vt:lpstr>
      <vt:lpstr>Umøtte helsebehov (&lt;35 år og &gt;35 år)</vt:lpstr>
      <vt:lpstr>PowerPoint-presentasjon</vt:lpstr>
      <vt:lpstr>PowerPoint-presentasjon</vt:lpstr>
      <vt:lpstr>Growing Up In Digital Europe (GUIDE)</vt:lpstr>
      <vt:lpstr>GUIDE: Growing Up in Digital Europe</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Terje Andreas Eikemo</dc:creator>
  <cp:lastModifiedBy>Annica Folkehelseforeningen</cp:lastModifiedBy>
  <cp:revision>157</cp:revision>
  <dcterms:created xsi:type="dcterms:W3CDTF">2020-12-08T14:11:15Z</dcterms:created>
  <dcterms:modified xsi:type="dcterms:W3CDTF">2025-03-26T12:18:03Z</dcterms:modified>
</cp:coreProperties>
</file>